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5" r:id="rId6"/>
    <p:sldId id="260" r:id="rId7"/>
    <p:sldId id="261" r:id="rId8"/>
    <p:sldId id="262" r:id="rId9"/>
    <p:sldId id="278" r:id="rId10"/>
    <p:sldId id="267" r:id="rId11"/>
    <p:sldId id="263" r:id="rId12"/>
    <p:sldId id="264" r:id="rId13"/>
    <p:sldId id="265" r:id="rId14"/>
    <p:sldId id="266" r:id="rId15"/>
    <p:sldId id="268" r:id="rId16"/>
    <p:sldId id="270" r:id="rId17"/>
    <p:sldId id="269" r:id="rId18"/>
    <p:sldId id="276" r:id="rId19"/>
    <p:sldId id="271" r:id="rId20"/>
    <p:sldId id="272" r:id="rId21"/>
    <p:sldId id="277" r:id="rId22"/>
    <p:sldId id="273" r:id="rId23"/>
    <p:sldId id="279"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5D5B04B-69B8-4936-A7DB-0690F2CCD926}" type="datetimeFigureOut">
              <a:rPr lang="tr-TR" smtClean="0"/>
              <a:t>28.2.2023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99FD054-E35C-4CF3-9004-861210A47BC0}" type="slidenum">
              <a:rPr lang="tr-TR" smtClean="0"/>
              <a:t>‹#›</a:t>
            </a:fld>
            <a:endParaRPr lang="tr-TR"/>
          </a:p>
        </p:txBody>
      </p:sp>
    </p:spTree>
    <p:extLst>
      <p:ext uri="{BB962C8B-B14F-4D97-AF65-F5344CB8AC3E}">
        <p14:creationId xmlns:p14="http://schemas.microsoft.com/office/powerpoint/2010/main" val="3523215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5D5B04B-69B8-4936-A7DB-0690F2CCD926}" type="datetimeFigureOut">
              <a:rPr lang="tr-TR" smtClean="0"/>
              <a:t>28.2.2023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99FD054-E35C-4CF3-9004-861210A47BC0}" type="slidenum">
              <a:rPr lang="tr-TR" smtClean="0"/>
              <a:t>‹#›</a:t>
            </a:fld>
            <a:endParaRPr lang="tr-TR"/>
          </a:p>
        </p:txBody>
      </p:sp>
    </p:spTree>
    <p:extLst>
      <p:ext uri="{BB962C8B-B14F-4D97-AF65-F5344CB8AC3E}">
        <p14:creationId xmlns:p14="http://schemas.microsoft.com/office/powerpoint/2010/main" val="418082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5D5B04B-69B8-4936-A7DB-0690F2CCD926}" type="datetimeFigureOut">
              <a:rPr lang="tr-TR" smtClean="0"/>
              <a:t>28.2.2023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99FD054-E35C-4CF3-9004-861210A47BC0}" type="slidenum">
              <a:rPr lang="tr-TR" smtClean="0"/>
              <a:t>‹#›</a:t>
            </a:fld>
            <a:endParaRPr lang="tr-TR"/>
          </a:p>
        </p:txBody>
      </p:sp>
    </p:spTree>
    <p:extLst>
      <p:ext uri="{BB962C8B-B14F-4D97-AF65-F5344CB8AC3E}">
        <p14:creationId xmlns:p14="http://schemas.microsoft.com/office/powerpoint/2010/main" val="102851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5D5B04B-69B8-4936-A7DB-0690F2CCD926}" type="datetimeFigureOut">
              <a:rPr lang="tr-TR" smtClean="0"/>
              <a:t>28.2.2023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99FD054-E35C-4CF3-9004-861210A47BC0}" type="slidenum">
              <a:rPr lang="tr-TR" smtClean="0"/>
              <a:t>‹#›</a:t>
            </a:fld>
            <a:endParaRPr lang="tr-TR"/>
          </a:p>
        </p:txBody>
      </p:sp>
    </p:spTree>
    <p:extLst>
      <p:ext uri="{BB962C8B-B14F-4D97-AF65-F5344CB8AC3E}">
        <p14:creationId xmlns:p14="http://schemas.microsoft.com/office/powerpoint/2010/main" val="197856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5D5B04B-69B8-4936-A7DB-0690F2CCD926}" type="datetimeFigureOut">
              <a:rPr lang="tr-TR" smtClean="0"/>
              <a:t>28.2.2023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99FD054-E35C-4CF3-9004-861210A47BC0}" type="slidenum">
              <a:rPr lang="tr-TR" smtClean="0"/>
              <a:t>‹#›</a:t>
            </a:fld>
            <a:endParaRPr lang="tr-TR"/>
          </a:p>
        </p:txBody>
      </p:sp>
    </p:spTree>
    <p:extLst>
      <p:ext uri="{BB962C8B-B14F-4D97-AF65-F5344CB8AC3E}">
        <p14:creationId xmlns:p14="http://schemas.microsoft.com/office/powerpoint/2010/main" val="90117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5D5B04B-69B8-4936-A7DB-0690F2CCD926}" type="datetimeFigureOut">
              <a:rPr lang="tr-TR" smtClean="0"/>
              <a:t>28.2.2023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99FD054-E35C-4CF3-9004-861210A47BC0}" type="slidenum">
              <a:rPr lang="tr-TR" smtClean="0"/>
              <a:t>‹#›</a:t>
            </a:fld>
            <a:endParaRPr lang="tr-TR"/>
          </a:p>
        </p:txBody>
      </p:sp>
    </p:spTree>
    <p:extLst>
      <p:ext uri="{BB962C8B-B14F-4D97-AF65-F5344CB8AC3E}">
        <p14:creationId xmlns:p14="http://schemas.microsoft.com/office/powerpoint/2010/main" val="227349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5D5B04B-69B8-4936-A7DB-0690F2CCD926}" type="datetimeFigureOut">
              <a:rPr lang="tr-TR" smtClean="0"/>
              <a:t>28.2.2023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99FD054-E35C-4CF3-9004-861210A47BC0}" type="slidenum">
              <a:rPr lang="tr-TR" smtClean="0"/>
              <a:t>‹#›</a:t>
            </a:fld>
            <a:endParaRPr lang="tr-TR"/>
          </a:p>
        </p:txBody>
      </p:sp>
    </p:spTree>
    <p:extLst>
      <p:ext uri="{BB962C8B-B14F-4D97-AF65-F5344CB8AC3E}">
        <p14:creationId xmlns:p14="http://schemas.microsoft.com/office/powerpoint/2010/main" val="2949298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5D5B04B-69B8-4936-A7DB-0690F2CCD926}" type="datetimeFigureOut">
              <a:rPr lang="tr-TR" smtClean="0"/>
              <a:t>28.2.2023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99FD054-E35C-4CF3-9004-861210A47BC0}" type="slidenum">
              <a:rPr lang="tr-TR" smtClean="0"/>
              <a:t>‹#›</a:t>
            </a:fld>
            <a:endParaRPr lang="tr-TR"/>
          </a:p>
        </p:txBody>
      </p:sp>
    </p:spTree>
    <p:extLst>
      <p:ext uri="{BB962C8B-B14F-4D97-AF65-F5344CB8AC3E}">
        <p14:creationId xmlns:p14="http://schemas.microsoft.com/office/powerpoint/2010/main" val="544148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5D5B04B-69B8-4936-A7DB-0690F2CCD926}" type="datetimeFigureOut">
              <a:rPr lang="tr-TR" smtClean="0"/>
              <a:t>28.2.2023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99FD054-E35C-4CF3-9004-861210A47BC0}" type="slidenum">
              <a:rPr lang="tr-TR" smtClean="0"/>
              <a:t>‹#›</a:t>
            </a:fld>
            <a:endParaRPr lang="tr-TR"/>
          </a:p>
        </p:txBody>
      </p:sp>
    </p:spTree>
    <p:extLst>
      <p:ext uri="{BB962C8B-B14F-4D97-AF65-F5344CB8AC3E}">
        <p14:creationId xmlns:p14="http://schemas.microsoft.com/office/powerpoint/2010/main" val="3654561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5D5B04B-69B8-4936-A7DB-0690F2CCD926}" type="datetimeFigureOut">
              <a:rPr lang="tr-TR" smtClean="0"/>
              <a:t>28.2.2023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99FD054-E35C-4CF3-9004-861210A47BC0}" type="slidenum">
              <a:rPr lang="tr-TR" smtClean="0"/>
              <a:t>‹#›</a:t>
            </a:fld>
            <a:endParaRPr lang="tr-TR"/>
          </a:p>
        </p:txBody>
      </p:sp>
    </p:spTree>
    <p:extLst>
      <p:ext uri="{BB962C8B-B14F-4D97-AF65-F5344CB8AC3E}">
        <p14:creationId xmlns:p14="http://schemas.microsoft.com/office/powerpoint/2010/main" val="27762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5D5B04B-69B8-4936-A7DB-0690F2CCD926}" type="datetimeFigureOut">
              <a:rPr lang="tr-TR" smtClean="0"/>
              <a:t>28.2.2023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99FD054-E35C-4CF3-9004-861210A47BC0}" type="slidenum">
              <a:rPr lang="tr-TR" smtClean="0"/>
              <a:t>‹#›</a:t>
            </a:fld>
            <a:endParaRPr lang="tr-TR"/>
          </a:p>
        </p:txBody>
      </p:sp>
    </p:spTree>
    <p:extLst>
      <p:ext uri="{BB962C8B-B14F-4D97-AF65-F5344CB8AC3E}">
        <p14:creationId xmlns:p14="http://schemas.microsoft.com/office/powerpoint/2010/main" val="399062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5B04B-69B8-4936-A7DB-0690F2CCD926}" type="datetimeFigureOut">
              <a:rPr lang="tr-TR" smtClean="0"/>
              <a:t>28.2.2023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9FD054-E35C-4CF3-9004-861210A47BC0}" type="slidenum">
              <a:rPr lang="tr-TR" smtClean="0"/>
              <a:t>‹#›</a:t>
            </a:fld>
            <a:endParaRPr lang="tr-TR"/>
          </a:p>
        </p:txBody>
      </p:sp>
    </p:spTree>
    <p:extLst>
      <p:ext uri="{BB962C8B-B14F-4D97-AF65-F5344CB8AC3E}">
        <p14:creationId xmlns:p14="http://schemas.microsoft.com/office/powerpoint/2010/main" val="3448583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25145" y="560173"/>
            <a:ext cx="9144000" cy="1310460"/>
          </a:xfrm>
        </p:spPr>
        <p:txBody>
          <a:bodyPr/>
          <a:lstStyle/>
          <a:p>
            <a:r>
              <a:rPr lang="tr-TR" b="1" dirty="0" smtClean="0"/>
              <a:t>Akışkanlar Mekaniği</a:t>
            </a:r>
            <a:endParaRPr lang="tr-TR" b="1" dirty="0"/>
          </a:p>
        </p:txBody>
      </p:sp>
      <p:sp>
        <p:nvSpPr>
          <p:cNvPr id="3" name="Alt Başlık 2"/>
          <p:cNvSpPr>
            <a:spLocks noGrp="1"/>
          </p:cNvSpPr>
          <p:nvPr>
            <p:ph type="subTitle" idx="1"/>
          </p:nvPr>
        </p:nvSpPr>
        <p:spPr>
          <a:xfrm>
            <a:off x="1523999" y="2792627"/>
            <a:ext cx="10198444" cy="3698789"/>
          </a:xfrm>
        </p:spPr>
        <p:txBody>
          <a:bodyPr>
            <a:normAutofit/>
          </a:bodyPr>
          <a:lstStyle/>
          <a:p>
            <a:r>
              <a:rPr lang="tr-TR" sz="3200" dirty="0" smtClean="0"/>
              <a:t>Temel Kaynaklar:</a:t>
            </a:r>
          </a:p>
          <a:p>
            <a:r>
              <a:rPr lang="tr-TR" sz="3200" dirty="0" smtClean="0"/>
              <a:t>1) </a:t>
            </a:r>
            <a:r>
              <a:rPr lang="tr-TR" altLang="tr-TR" sz="3200" b="1" i="1" baseline="0" dirty="0" smtClean="0"/>
              <a:t>Hidrolik</a:t>
            </a:r>
            <a:r>
              <a:rPr lang="en-US" altLang="tr-TR" sz="3200" baseline="0" dirty="0" smtClean="0"/>
              <a:t>.</a:t>
            </a:r>
            <a:r>
              <a:rPr lang="tr-TR" altLang="tr-TR" sz="3200" baseline="0" dirty="0" smtClean="0"/>
              <a:t> B.M. Sümer, </a:t>
            </a:r>
            <a:r>
              <a:rPr lang="tr-TR" altLang="tr-TR" sz="3200" baseline="0" dirty="0" err="1" smtClean="0"/>
              <a:t>İ.Ünsal</a:t>
            </a:r>
            <a:r>
              <a:rPr lang="tr-TR" altLang="tr-TR" sz="3200" baseline="0" dirty="0" smtClean="0"/>
              <a:t>, M. </a:t>
            </a:r>
            <a:r>
              <a:rPr lang="tr-TR" altLang="tr-TR" sz="3200" baseline="0" dirty="0" err="1" smtClean="0"/>
              <a:t>Bayazıt</a:t>
            </a:r>
            <a:r>
              <a:rPr lang="tr-TR" altLang="tr-TR" sz="3200" baseline="0" dirty="0" smtClean="0"/>
              <a:t>, Birsen Yayınevi, 2007, İstanbul</a:t>
            </a:r>
            <a:endParaRPr lang="en-US" altLang="tr-TR" sz="3200" baseline="0" dirty="0" smtClean="0"/>
          </a:p>
          <a:p>
            <a:r>
              <a:rPr lang="tr-TR" sz="3200" dirty="0" smtClean="0"/>
              <a:t>2) </a:t>
            </a:r>
            <a:r>
              <a:rPr lang="tr-TR" sz="3200" b="1" dirty="0" smtClean="0"/>
              <a:t>Akışkanlar mekaniği ve Hidrolik problemleri</a:t>
            </a:r>
            <a:r>
              <a:rPr lang="tr-TR" sz="3200" dirty="0" smtClean="0"/>
              <a:t>. Prof. Cemil Ilgaz, Prof. Emin Karahan, Prof. Atıl Bulu</a:t>
            </a:r>
            <a:endParaRPr lang="tr-TR" sz="3200" dirty="0"/>
          </a:p>
        </p:txBody>
      </p:sp>
    </p:spTree>
    <p:extLst>
      <p:ext uri="{BB962C8B-B14F-4D97-AF65-F5344CB8AC3E}">
        <p14:creationId xmlns:p14="http://schemas.microsoft.com/office/powerpoint/2010/main" val="3365778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4060" y="208606"/>
            <a:ext cx="10515600" cy="4351338"/>
          </a:xfrm>
        </p:spPr>
        <p:txBody>
          <a:bodyPr>
            <a:normAutofit/>
          </a:bodyPr>
          <a:lstStyle/>
          <a:p>
            <a:r>
              <a:rPr lang="tr-TR" dirty="0" smtClean="0">
                <a:effectLst/>
                <a:latin typeface="Arial" panose="020B0604020202020204" pitchFamily="34" charset="0"/>
              </a:rPr>
              <a:t>Sıvılarda molekül grupları birbirlerine göre bağıl olarak hareket edebilir  fakat moleküller arasındaki güçlü kohezyon kuvvetleri sebebi ile hacimleri sabittir</a:t>
            </a:r>
          </a:p>
          <a:p>
            <a:r>
              <a:rPr lang="tr-TR" dirty="0" smtClean="0">
                <a:effectLst/>
                <a:latin typeface="Arial" panose="020B0604020202020204" pitchFamily="34" charset="0"/>
              </a:rPr>
              <a:t>Sonuç olarak sıvı, içerisinde bulundukları kabın şeklini alır ve yerçekiminin etkisi ile serbest yüzey oluşturur.</a:t>
            </a:r>
          </a:p>
          <a:p>
            <a:r>
              <a:rPr lang="tr-TR" dirty="0" smtClean="0">
                <a:effectLst/>
                <a:latin typeface="Arial" panose="020B0604020202020204" pitchFamily="34" charset="0"/>
              </a:rPr>
              <a:t>Gazlar ise kabın çeperlerine ulaşıncaya kadar genişler ve mevcut hacmin  tamamını doldurur. Kohezyon kuvvetleri azdır. Serbest yüzey oluşturmazlar.</a:t>
            </a:r>
          </a:p>
          <a:p>
            <a:endParaRPr lang="tr-TR" dirty="0"/>
          </a:p>
        </p:txBody>
      </p:sp>
      <p:pic>
        <p:nvPicPr>
          <p:cNvPr id="5" name="Resim 4"/>
          <p:cNvPicPr>
            <a:picLocks noChangeAspect="1"/>
          </p:cNvPicPr>
          <p:nvPr/>
        </p:nvPicPr>
        <p:blipFill>
          <a:blip r:embed="rId2"/>
          <a:stretch>
            <a:fillRect/>
          </a:stretch>
        </p:blipFill>
        <p:spPr>
          <a:xfrm>
            <a:off x="2106699" y="3936067"/>
            <a:ext cx="7037301" cy="2784593"/>
          </a:xfrm>
          <a:prstGeom prst="rect">
            <a:avLst/>
          </a:prstGeom>
        </p:spPr>
      </p:pic>
    </p:spTree>
    <p:extLst>
      <p:ext uri="{BB962C8B-B14F-4D97-AF65-F5344CB8AC3E}">
        <p14:creationId xmlns:p14="http://schemas.microsoft.com/office/powerpoint/2010/main" val="2213331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5460" y="642552"/>
            <a:ext cx="10890421" cy="5859892"/>
          </a:xfrm>
        </p:spPr>
        <p:txBody>
          <a:bodyPr>
            <a:normAutofit/>
          </a:bodyPr>
          <a:lstStyle/>
          <a:p>
            <a:r>
              <a:rPr lang="tr-TR" sz="3200" b="1" u="sng" dirty="0" err="1" smtClean="0"/>
              <a:t>Sıkışabilirlik</a:t>
            </a:r>
            <a:r>
              <a:rPr lang="tr-TR" sz="3200" b="1" u="sng" dirty="0" smtClean="0"/>
              <a:t>:  </a:t>
            </a:r>
            <a:r>
              <a:rPr lang="tr-TR" sz="3200" dirty="0" smtClean="0"/>
              <a:t>Akışkana uygulanan </a:t>
            </a:r>
            <a:r>
              <a:rPr lang="tr-TR" sz="3200" dirty="0"/>
              <a:t>b</a:t>
            </a:r>
            <a:r>
              <a:rPr lang="tr-TR" sz="3200" dirty="0" smtClean="0"/>
              <a:t>asıncın değişmesiyle hacminde meydana gelecek değişmenin bir ölçüsüdür. Yada akışkanın basınç altındaki hacimsel deformasyonunun bir ölçüsüdür. </a:t>
            </a:r>
          </a:p>
          <a:p>
            <a:r>
              <a:rPr lang="tr-TR" altLang="tr-TR" sz="3200" baseline="0" dirty="0" smtClean="0"/>
              <a:t>Gazlarda sıkışabilme en fazla, sıvılarda daha azdır</a:t>
            </a:r>
            <a:r>
              <a:rPr lang="tr-TR" altLang="tr-TR" baseline="0" dirty="0" smtClean="0"/>
              <a:t>.</a:t>
            </a:r>
            <a:r>
              <a:rPr lang="tr-TR" altLang="tr-TR" dirty="0" smtClean="0"/>
              <a:t> </a:t>
            </a:r>
          </a:p>
          <a:p>
            <a:endParaRPr lang="tr-TR" dirty="0" smtClean="0"/>
          </a:p>
          <a:p>
            <a:endParaRPr lang="tr-TR" dirty="0" smtClean="0"/>
          </a:p>
          <a:p>
            <a:endParaRPr lang="tr-TR" dirty="0"/>
          </a:p>
          <a:p>
            <a:endParaRPr lang="tr-TR" dirty="0" smtClean="0"/>
          </a:p>
          <a:p>
            <a:r>
              <a:rPr lang="tr-TR" sz="2400" dirty="0" err="1"/>
              <a:t>dV</a:t>
            </a:r>
            <a:r>
              <a:rPr lang="tr-TR" sz="2400" dirty="0"/>
              <a:t>: Akışkan hacmindeki değişim V: Akışkanın orijinal hacmi </a:t>
            </a:r>
            <a:r>
              <a:rPr lang="tr-TR" sz="2400" dirty="0" err="1"/>
              <a:t>dp</a:t>
            </a:r>
            <a:r>
              <a:rPr lang="tr-TR" sz="2400" dirty="0"/>
              <a:t> : Basınç değişimi </a:t>
            </a:r>
          </a:p>
        </p:txBody>
      </p:sp>
      <p:sp>
        <p:nvSpPr>
          <p:cNvPr id="6" name="Rectangle 5"/>
          <p:cNvSpPr>
            <a:spLocks noChangeArrowheads="1"/>
          </p:cNvSpPr>
          <p:nvPr/>
        </p:nvSpPr>
        <p:spPr bwMode="auto">
          <a:xfrm>
            <a:off x="4593861" y="4004983"/>
            <a:ext cx="46901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aseline="30000">
                <a:solidFill>
                  <a:schemeClr val="tx1"/>
                </a:solidFill>
                <a:latin typeface="Arial" panose="020B0604020202020204" pitchFamily="34" charset="0"/>
              </a:defRPr>
            </a:lvl1pPr>
            <a:lvl2pPr marL="742950" indent="-285750">
              <a:defRPr sz="2400" baseline="30000">
                <a:solidFill>
                  <a:schemeClr val="tx1"/>
                </a:solidFill>
                <a:latin typeface="Arial" panose="020B0604020202020204" pitchFamily="34" charset="0"/>
              </a:defRPr>
            </a:lvl2pPr>
            <a:lvl3pPr marL="1143000" indent="-228600">
              <a:defRPr sz="2400" baseline="30000">
                <a:solidFill>
                  <a:schemeClr val="tx1"/>
                </a:solidFill>
                <a:latin typeface="Arial" panose="020B0604020202020204" pitchFamily="34" charset="0"/>
              </a:defRPr>
            </a:lvl3pPr>
            <a:lvl4pPr marL="1600200" indent="-228600">
              <a:defRPr sz="2400" baseline="30000">
                <a:solidFill>
                  <a:schemeClr val="tx1"/>
                </a:solidFill>
                <a:latin typeface="Arial" panose="020B0604020202020204" pitchFamily="34" charset="0"/>
              </a:defRPr>
            </a:lvl4pPr>
            <a:lvl5pPr marL="2057400" indent="-228600">
              <a:defRPr sz="2400" baseline="30000">
                <a:solidFill>
                  <a:schemeClr val="tx1"/>
                </a:solidFill>
                <a:latin typeface="Arial" panose="020B0604020202020204" pitchFamily="34" charset="0"/>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defRPr>
            </a:lvl9pPr>
          </a:lstStyle>
          <a:p>
            <a:r>
              <a:rPr lang="tr-TR" altLang="tr-TR" sz="2000" baseline="0" dirty="0"/>
              <a:t>Akışkanın </a:t>
            </a:r>
            <a:r>
              <a:rPr lang="tr-TR" altLang="tr-TR" sz="2000" baseline="0" dirty="0" smtClean="0"/>
              <a:t>hacimsel </a:t>
            </a:r>
            <a:r>
              <a:rPr lang="tr-TR" altLang="tr-TR" sz="2000" baseline="0" dirty="0" err="1">
                <a:solidFill>
                  <a:srgbClr val="C00000"/>
                </a:solidFill>
              </a:rPr>
              <a:t>elastisite</a:t>
            </a:r>
            <a:r>
              <a:rPr lang="tr-TR" altLang="tr-TR" sz="2000" baseline="0" dirty="0">
                <a:solidFill>
                  <a:srgbClr val="C00000"/>
                </a:solidFill>
              </a:rPr>
              <a:t> </a:t>
            </a:r>
            <a:r>
              <a:rPr lang="tr-TR" altLang="tr-TR" sz="2000" baseline="0" dirty="0" smtClean="0">
                <a:solidFill>
                  <a:srgbClr val="C00000"/>
                </a:solidFill>
              </a:rPr>
              <a:t>katsayısı, </a:t>
            </a:r>
            <a:r>
              <a:rPr lang="tr-TR" altLang="tr-TR" sz="2000" baseline="0" dirty="0" err="1" smtClean="0">
                <a:solidFill>
                  <a:srgbClr val="C00000"/>
                </a:solidFill>
              </a:rPr>
              <a:t>sıkışabilirlik</a:t>
            </a:r>
            <a:r>
              <a:rPr lang="tr-TR" altLang="tr-TR" sz="2000" baseline="0" dirty="0" smtClean="0">
                <a:solidFill>
                  <a:srgbClr val="C00000"/>
                </a:solidFill>
              </a:rPr>
              <a:t> (K) </a:t>
            </a:r>
            <a:endParaRPr lang="tr-TR" altLang="tr-TR" sz="2000" dirty="0">
              <a:solidFill>
                <a:srgbClr val="C00000"/>
              </a:solidFill>
            </a:endParaRPr>
          </a:p>
        </p:txBody>
      </p:sp>
      <p:pic>
        <p:nvPicPr>
          <p:cNvPr id="7" name="Resim 6"/>
          <p:cNvPicPr>
            <a:picLocks noChangeAspect="1"/>
          </p:cNvPicPr>
          <p:nvPr/>
        </p:nvPicPr>
        <p:blipFill>
          <a:blip r:embed="rId2"/>
          <a:stretch>
            <a:fillRect/>
          </a:stretch>
        </p:blipFill>
        <p:spPr>
          <a:xfrm>
            <a:off x="1717965" y="3798364"/>
            <a:ext cx="1619250" cy="933450"/>
          </a:xfrm>
          <a:prstGeom prst="rect">
            <a:avLst/>
          </a:prstGeom>
        </p:spPr>
      </p:pic>
    </p:spTree>
    <p:extLst>
      <p:ext uri="{BB962C8B-B14F-4D97-AF65-F5344CB8AC3E}">
        <p14:creationId xmlns:p14="http://schemas.microsoft.com/office/powerpoint/2010/main" val="120104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2871" y="894750"/>
            <a:ext cx="10515600" cy="4351338"/>
          </a:xfrm>
        </p:spPr>
        <p:txBody>
          <a:bodyPr/>
          <a:lstStyle/>
          <a:p>
            <a:r>
              <a:rPr lang="tr-TR" dirty="0"/>
              <a:t>Suyun </a:t>
            </a:r>
            <a:r>
              <a:rPr lang="tr-TR" dirty="0" err="1"/>
              <a:t>sıkıştırılabilirlik</a:t>
            </a:r>
            <a:r>
              <a:rPr lang="tr-TR" dirty="0"/>
              <a:t> veya hacimsel elastiklik modülü 2.2 x 10</a:t>
            </a:r>
            <a:r>
              <a:rPr lang="tr-TR" baseline="30000" dirty="0"/>
              <a:t>9</a:t>
            </a:r>
            <a:r>
              <a:rPr lang="tr-TR" dirty="0"/>
              <a:t> N/m</a:t>
            </a:r>
            <a:r>
              <a:rPr lang="tr-TR" baseline="30000" dirty="0"/>
              <a:t>2</a:t>
            </a:r>
            <a:r>
              <a:rPr lang="tr-TR" dirty="0"/>
              <a:t> </a:t>
            </a:r>
            <a:r>
              <a:rPr lang="tr-TR" dirty="0" err="1"/>
              <a:t>dir</a:t>
            </a:r>
            <a:r>
              <a:rPr lang="tr-TR" dirty="0"/>
              <a:t>. </a:t>
            </a:r>
            <a:endParaRPr lang="tr-TR" dirty="0" smtClean="0"/>
          </a:p>
          <a:p>
            <a:r>
              <a:rPr lang="tr-TR" dirty="0" smtClean="0"/>
              <a:t>1x10</a:t>
            </a:r>
            <a:r>
              <a:rPr lang="tr-TR" baseline="30000" dirty="0" smtClean="0"/>
              <a:t>6</a:t>
            </a:r>
            <a:r>
              <a:rPr lang="tr-TR" dirty="0" smtClean="0"/>
              <a:t> </a:t>
            </a:r>
            <a:r>
              <a:rPr lang="tr-TR" dirty="0"/>
              <a:t>N/m</a:t>
            </a:r>
            <a:r>
              <a:rPr lang="tr-TR" baseline="30000" dirty="0"/>
              <a:t>2</a:t>
            </a:r>
            <a:r>
              <a:rPr lang="tr-TR" dirty="0"/>
              <a:t> </a:t>
            </a:r>
            <a:r>
              <a:rPr lang="tr-TR" dirty="0" err="1"/>
              <a:t>lık</a:t>
            </a:r>
            <a:r>
              <a:rPr lang="tr-TR" dirty="0"/>
              <a:t> bir basınç suyun hacminde % 0.05 ‘ </a:t>
            </a:r>
            <a:r>
              <a:rPr lang="tr-TR" dirty="0" err="1"/>
              <a:t>lik</a:t>
            </a:r>
            <a:r>
              <a:rPr lang="tr-TR" dirty="0"/>
              <a:t> bir değişime neden olur; bu nedenle pratikte su sıkışmaz kabul edilir; dolayısıyla (K çok büyük ) suyun özgül kütlesi sabit kabul edilir. Yani </a:t>
            </a:r>
          </a:p>
          <a:p>
            <a:r>
              <a:rPr lang="tr-TR" dirty="0"/>
              <a:t>d</a:t>
            </a:r>
            <a:r>
              <a:rPr lang="el-GR" dirty="0"/>
              <a:t>ρ = 0 </a:t>
            </a:r>
            <a:r>
              <a:rPr lang="tr-TR" dirty="0" smtClean="0"/>
              <a:t>   </a:t>
            </a:r>
          </a:p>
          <a:p>
            <a:r>
              <a:rPr lang="tr-TR" dirty="0" smtClean="0"/>
              <a:t>İdeal Akışkan </a:t>
            </a:r>
            <a:endParaRPr lang="tr-TR" dirty="0"/>
          </a:p>
        </p:txBody>
      </p:sp>
      <p:sp>
        <p:nvSpPr>
          <p:cNvPr id="4" name="Rectangle 8"/>
          <p:cNvSpPr/>
          <p:nvPr/>
        </p:nvSpPr>
        <p:spPr>
          <a:xfrm>
            <a:off x="2963434" y="3169273"/>
            <a:ext cx="1358064" cy="523220"/>
          </a:xfrm>
          <a:prstGeom prst="rect">
            <a:avLst/>
          </a:prstGeom>
          <a:solidFill>
            <a:schemeClr val="accent6">
              <a:lumMod val="40000"/>
              <a:lumOff val="60000"/>
            </a:schemeClr>
          </a:solidFill>
        </p:spPr>
        <p:txBody>
          <a:bodyPr wrap="none">
            <a:spAutoFit/>
          </a:bodyPr>
          <a:lstStyle/>
          <a:p>
            <a:pPr>
              <a:defRPr/>
            </a:pPr>
            <a:r>
              <a:rPr lang="el-GR" sz="2800" baseline="0" dirty="0">
                <a:latin typeface="Arial" charset="0"/>
              </a:rPr>
              <a:t>ρ</a:t>
            </a:r>
            <a:r>
              <a:rPr lang="tr-TR" sz="2800" baseline="0" dirty="0">
                <a:latin typeface="Arial" charset="0"/>
              </a:rPr>
              <a:t>=sabit</a:t>
            </a:r>
            <a:endParaRPr lang="tr-TR" sz="2800" dirty="0">
              <a:latin typeface="Arial" charset="0"/>
            </a:endParaRPr>
          </a:p>
        </p:txBody>
      </p:sp>
    </p:spTree>
    <p:extLst>
      <p:ext uri="{BB962C8B-B14F-4D97-AF65-F5344CB8AC3E}">
        <p14:creationId xmlns:p14="http://schemas.microsoft.com/office/powerpoint/2010/main" val="433867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VİSKOZİTE</a:t>
            </a:r>
            <a:endParaRPr lang="tr-TR" b="1" dirty="0"/>
          </a:p>
        </p:txBody>
      </p:sp>
      <p:sp>
        <p:nvSpPr>
          <p:cNvPr id="3" name="İçerik Yer Tutucusu 2"/>
          <p:cNvSpPr>
            <a:spLocks noGrp="1"/>
          </p:cNvSpPr>
          <p:nvPr>
            <p:ph idx="1"/>
          </p:nvPr>
        </p:nvSpPr>
        <p:spPr>
          <a:xfrm>
            <a:off x="838200" y="1400898"/>
            <a:ext cx="10515600" cy="4351338"/>
          </a:xfrm>
        </p:spPr>
        <p:txBody>
          <a:bodyPr/>
          <a:lstStyle/>
          <a:p>
            <a:r>
              <a:rPr lang="tr-TR" i="1" dirty="0" smtClean="0"/>
              <a:t>Viskozite akışkanın kayma gerilmelerine yada akmaya karşı gösterdiği direncin ölçüsüdür.</a:t>
            </a:r>
            <a:endParaRPr lang="tr-TR" i="1" dirty="0"/>
          </a:p>
        </p:txBody>
      </p:sp>
      <p:pic>
        <p:nvPicPr>
          <p:cNvPr id="4" name="Resim 3"/>
          <p:cNvPicPr>
            <a:picLocks noChangeAspect="1"/>
          </p:cNvPicPr>
          <p:nvPr/>
        </p:nvPicPr>
        <p:blipFill>
          <a:blip r:embed="rId2"/>
          <a:stretch>
            <a:fillRect/>
          </a:stretch>
        </p:blipFill>
        <p:spPr>
          <a:xfrm>
            <a:off x="942827" y="2351857"/>
            <a:ext cx="10237979" cy="3002624"/>
          </a:xfrm>
          <a:prstGeom prst="rect">
            <a:avLst/>
          </a:prstGeom>
        </p:spPr>
      </p:pic>
      <p:sp>
        <p:nvSpPr>
          <p:cNvPr id="5" name="İçerik Yer Tutucusu 2"/>
          <p:cNvSpPr txBox="1">
            <a:spLocks/>
          </p:cNvSpPr>
          <p:nvPr/>
        </p:nvSpPr>
        <p:spPr>
          <a:xfrm>
            <a:off x="576649" y="5462446"/>
            <a:ext cx="10604157" cy="1065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tr-TR" sz="2000" dirty="0"/>
          </a:p>
        </p:txBody>
      </p:sp>
      <p:sp>
        <p:nvSpPr>
          <p:cNvPr id="6" name="Dikdörtgen 5"/>
          <p:cNvSpPr/>
          <p:nvPr/>
        </p:nvSpPr>
        <p:spPr>
          <a:xfrm>
            <a:off x="4234248" y="5674258"/>
            <a:ext cx="6631459" cy="646331"/>
          </a:xfrm>
          <a:prstGeom prst="rect">
            <a:avLst/>
          </a:prstGeom>
        </p:spPr>
        <p:txBody>
          <a:bodyPr wrap="square">
            <a:spAutoFit/>
          </a:bodyPr>
          <a:lstStyle/>
          <a:p>
            <a:r>
              <a:rPr lang="tr-TR" altLang="tr-TR" baseline="0" dirty="0" smtClean="0"/>
              <a:t>derine doğru akımın zayıflaması, suyun bu gerilmeye karşı az da 	    olsa bir direncinin olduğunu gösterir</a:t>
            </a:r>
            <a:endParaRPr lang="tr-TR" altLang="tr-TR" dirty="0"/>
          </a:p>
        </p:txBody>
      </p:sp>
    </p:spTree>
    <p:extLst>
      <p:ext uri="{BB962C8B-B14F-4D97-AF65-F5344CB8AC3E}">
        <p14:creationId xmlns:p14="http://schemas.microsoft.com/office/powerpoint/2010/main" val="2823063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4239" y="-56936"/>
            <a:ext cx="10515600" cy="1325563"/>
          </a:xfrm>
        </p:spPr>
        <p:txBody>
          <a:bodyPr/>
          <a:lstStyle/>
          <a:p>
            <a:r>
              <a:rPr lang="tr-TR" dirty="0" smtClean="0"/>
              <a:t> Viskozitenin bulunması:</a:t>
            </a:r>
            <a:endParaRPr lang="tr-TR" dirty="0"/>
          </a:p>
        </p:txBody>
      </p:sp>
      <p:sp>
        <p:nvSpPr>
          <p:cNvPr id="3" name="İçerik Yer Tutucusu 2"/>
          <p:cNvSpPr>
            <a:spLocks noGrp="1"/>
          </p:cNvSpPr>
          <p:nvPr>
            <p:ph idx="1"/>
          </p:nvPr>
        </p:nvSpPr>
        <p:spPr>
          <a:xfrm>
            <a:off x="838198" y="1029730"/>
            <a:ext cx="10587681" cy="5828270"/>
          </a:xfrm>
        </p:spPr>
        <p:txBody>
          <a:bodyPr>
            <a:normAutofit lnSpcReduction="10000"/>
          </a:bodyPr>
          <a:lstStyle/>
          <a:p>
            <a:r>
              <a:rPr lang="tr-TR" altLang="tr-TR" b="1" baseline="0" dirty="0" smtClean="0"/>
              <a:t>Newton'un </a:t>
            </a:r>
            <a:r>
              <a:rPr lang="tr-TR" altLang="tr-TR" b="1" baseline="0" dirty="0" err="1" smtClean="0"/>
              <a:t>Elemanter</a:t>
            </a:r>
            <a:r>
              <a:rPr lang="tr-TR" altLang="tr-TR" b="1" baseline="0" dirty="0" smtClean="0"/>
              <a:t> Sürtünme Kanunu:</a:t>
            </a:r>
            <a:endParaRPr lang="tr-TR" altLang="tr-TR" dirty="0" smtClean="0"/>
          </a:p>
          <a:p>
            <a:endParaRPr lang="tr-TR" dirty="0"/>
          </a:p>
          <a:p>
            <a:endParaRPr lang="tr-TR" dirty="0" smtClean="0"/>
          </a:p>
          <a:p>
            <a:endParaRPr lang="tr-TR" dirty="0"/>
          </a:p>
          <a:p>
            <a:endParaRPr lang="tr-TR" dirty="0" smtClean="0"/>
          </a:p>
          <a:p>
            <a:endParaRPr lang="tr-TR" dirty="0"/>
          </a:p>
          <a:p>
            <a:endParaRPr lang="tr-TR" dirty="0" smtClean="0"/>
          </a:p>
          <a:p>
            <a:r>
              <a:rPr lang="tr-TR" sz="2600" dirty="0" smtClean="0"/>
              <a:t>Yukarıdaki taralı akışkan bölgesine bakalım. Kayma gerilmesi etkidiğinde akımın derine indikçe zayıfladığını söylemiştik. </a:t>
            </a:r>
          </a:p>
          <a:p>
            <a:r>
              <a:rPr lang="tr-TR" sz="2600" dirty="0" smtClean="0"/>
              <a:t>Bir y yüksekliğinde hız u iken </a:t>
            </a:r>
            <a:r>
              <a:rPr lang="tr-TR" sz="2600" dirty="0" err="1" smtClean="0"/>
              <a:t>y+dy</a:t>
            </a:r>
            <a:r>
              <a:rPr lang="tr-TR" sz="2600" dirty="0" smtClean="0"/>
              <a:t> yüksekliğinde hız </a:t>
            </a:r>
            <a:r>
              <a:rPr lang="tr-TR" sz="2600" dirty="0" err="1" smtClean="0"/>
              <a:t>u+du</a:t>
            </a:r>
            <a:r>
              <a:rPr lang="tr-TR" sz="2600" dirty="0" smtClean="0"/>
              <a:t> dur. Yani birim boyda hız artışı </a:t>
            </a:r>
            <a:r>
              <a:rPr lang="tr-TR" sz="2600" dirty="0" err="1" smtClean="0"/>
              <a:t>du</a:t>
            </a:r>
            <a:r>
              <a:rPr lang="tr-TR" sz="2600" dirty="0" smtClean="0"/>
              <a:t>/</a:t>
            </a:r>
            <a:r>
              <a:rPr lang="tr-TR" sz="2600" dirty="0" err="1" smtClean="0"/>
              <a:t>dy</a:t>
            </a:r>
            <a:r>
              <a:rPr lang="tr-TR" sz="2600" dirty="0" smtClean="0"/>
              <a:t> olur. </a:t>
            </a:r>
          </a:p>
          <a:p>
            <a:r>
              <a:rPr lang="tr-TR" sz="2600" dirty="0" smtClean="0"/>
              <a:t>Yapılan deneyler göstermiştir ki kayma gerilmesindeki artış ile </a:t>
            </a:r>
            <a:r>
              <a:rPr lang="tr-TR" sz="2600" dirty="0" err="1" smtClean="0"/>
              <a:t>du</a:t>
            </a:r>
            <a:r>
              <a:rPr lang="tr-TR" sz="2600" dirty="0" smtClean="0"/>
              <a:t>/</a:t>
            </a:r>
            <a:r>
              <a:rPr lang="tr-TR" sz="2600" dirty="0" err="1" smtClean="0"/>
              <a:t>dy</a:t>
            </a:r>
            <a:r>
              <a:rPr lang="tr-TR" sz="2600" dirty="0" smtClean="0"/>
              <a:t> değişimi arasında bir ilişki vardır.  </a:t>
            </a:r>
            <a:endParaRPr lang="tr-TR" sz="2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885" y="1417211"/>
            <a:ext cx="6158299" cy="290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467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p:cNvSpPr>
          <p:nvPr>
            <p:ph idx="1"/>
          </p:nvPr>
        </p:nvSpPr>
        <p:spPr>
          <a:xfrm>
            <a:off x="747584" y="655852"/>
            <a:ext cx="10950146" cy="646331"/>
          </a:xfrm>
          <a:prstGeom prst="rect">
            <a:avLst/>
          </a:prstGeom>
          <a:solidFill>
            <a:schemeClr val="bg1">
              <a:lumMod val="85000"/>
            </a:schemeClr>
          </a:solidFill>
        </p:spPr>
        <p:txBody>
          <a:bodyPr wrap="square">
            <a:spAutoFit/>
          </a:bodyPr>
          <a:lstStyle/>
          <a:p>
            <a:pPr marL="0" indent="0">
              <a:buNone/>
              <a:defRPr/>
            </a:pPr>
            <a:r>
              <a:rPr lang="tr-TR" sz="2000" baseline="0" dirty="0" smtClean="0">
                <a:solidFill>
                  <a:srgbClr val="FF0000"/>
                </a:solidFill>
                <a:latin typeface="Arial" charset="0"/>
              </a:rPr>
              <a:t>*  Gözlem 1)</a:t>
            </a:r>
            <a:r>
              <a:rPr lang="tr-TR" sz="2000" dirty="0" smtClean="0">
                <a:solidFill>
                  <a:srgbClr val="FF0000"/>
                </a:solidFill>
                <a:latin typeface="Arial" charset="0"/>
              </a:rPr>
              <a:t> </a:t>
            </a:r>
            <a:r>
              <a:rPr lang="tr-TR" sz="2000" baseline="0" dirty="0" smtClean="0">
                <a:solidFill>
                  <a:srgbClr val="FF0000"/>
                </a:solidFill>
                <a:latin typeface="Arial" charset="0"/>
              </a:rPr>
              <a:t>Kayma </a:t>
            </a:r>
            <a:r>
              <a:rPr lang="tr-TR" sz="2000" baseline="0" dirty="0">
                <a:solidFill>
                  <a:srgbClr val="FF0000"/>
                </a:solidFill>
                <a:latin typeface="Arial" charset="0"/>
              </a:rPr>
              <a:t>gerilmesi </a:t>
            </a:r>
            <a:r>
              <a:rPr lang="fr-FR" sz="2000" baseline="0" dirty="0">
                <a:solidFill>
                  <a:srgbClr val="FF0000"/>
                </a:solidFill>
                <a:latin typeface="Arial" charset="0"/>
              </a:rPr>
              <a:t>ne </a:t>
            </a:r>
            <a:r>
              <a:rPr lang="tr-TR" sz="2000" baseline="0" dirty="0">
                <a:solidFill>
                  <a:srgbClr val="FF0000"/>
                </a:solidFill>
                <a:latin typeface="Arial" charset="0"/>
              </a:rPr>
              <a:t>kadar büyük ise hızdaki du/dy artması da o nisbette büyük olacaktır. </a:t>
            </a:r>
            <a:endParaRPr lang="tr-TR" sz="2000" dirty="0">
              <a:solidFill>
                <a:srgbClr val="FF0000"/>
              </a:solidFill>
              <a:latin typeface="Arial"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298" y="1373748"/>
            <a:ext cx="1214438"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601360" y="2234301"/>
            <a:ext cx="9893645" cy="369332"/>
          </a:xfrm>
          <a:prstGeom prst="rect">
            <a:avLst/>
          </a:prstGeom>
        </p:spPr>
        <p:txBody>
          <a:bodyPr wrap="square">
            <a:spAutoFit/>
          </a:bodyPr>
          <a:lstStyle/>
          <a:p>
            <a:pPr>
              <a:defRPr/>
            </a:pPr>
            <a:r>
              <a:rPr lang="tr-TR" dirty="0" smtClean="0">
                <a:solidFill>
                  <a:srgbClr val="FF0000"/>
                </a:solidFill>
                <a:latin typeface="Arial" charset="0"/>
              </a:rPr>
              <a:t>*  Gözlem 2) Akışkan </a:t>
            </a:r>
            <a:r>
              <a:rPr lang="tr-TR" dirty="0">
                <a:solidFill>
                  <a:srgbClr val="FF0000"/>
                </a:solidFill>
                <a:latin typeface="Arial" charset="0"/>
              </a:rPr>
              <a:t>viskozitesi ne kadar büyük olursa, “</a:t>
            </a:r>
            <a:r>
              <a:rPr lang="tr-TR" dirty="0" err="1">
                <a:solidFill>
                  <a:srgbClr val="FF0000"/>
                </a:solidFill>
                <a:latin typeface="Arial" charset="0"/>
              </a:rPr>
              <a:t>du</a:t>
            </a:r>
            <a:r>
              <a:rPr lang="tr-TR" dirty="0">
                <a:solidFill>
                  <a:srgbClr val="FF0000"/>
                </a:solidFill>
                <a:latin typeface="Arial" charset="0"/>
              </a:rPr>
              <a:t>/</a:t>
            </a:r>
            <a:r>
              <a:rPr lang="tr-TR" dirty="0" err="1">
                <a:solidFill>
                  <a:srgbClr val="FF0000"/>
                </a:solidFill>
                <a:latin typeface="Arial" charset="0"/>
              </a:rPr>
              <a:t>dy</a:t>
            </a:r>
            <a:r>
              <a:rPr lang="tr-TR" dirty="0">
                <a:solidFill>
                  <a:srgbClr val="FF0000"/>
                </a:solidFill>
                <a:latin typeface="Arial" charset="0"/>
              </a:rPr>
              <a:t>” o </a:t>
            </a:r>
            <a:r>
              <a:rPr lang="tr-TR" dirty="0" smtClean="0">
                <a:solidFill>
                  <a:srgbClr val="FF0000"/>
                </a:solidFill>
                <a:latin typeface="Arial" charset="0"/>
              </a:rPr>
              <a:t>kadar  </a:t>
            </a:r>
            <a:r>
              <a:rPr lang="tr-TR" dirty="0">
                <a:solidFill>
                  <a:srgbClr val="FF0000"/>
                </a:solidFill>
                <a:latin typeface="Arial" charset="0"/>
              </a:rPr>
              <a:t>küçük olacaktır. </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254" y="2716601"/>
            <a:ext cx="34385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1079155" y="3535751"/>
            <a:ext cx="3714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defRPr>
            </a:lvl1pPr>
            <a:lvl2pPr marL="742950" indent="-285750">
              <a:defRPr sz="2400" baseline="30000">
                <a:solidFill>
                  <a:schemeClr val="tx1"/>
                </a:solidFill>
                <a:latin typeface="Arial" panose="020B0604020202020204" pitchFamily="34" charset="0"/>
              </a:defRPr>
            </a:lvl2pPr>
            <a:lvl3pPr marL="1143000" indent="-228600">
              <a:defRPr sz="2400" baseline="30000">
                <a:solidFill>
                  <a:schemeClr val="tx1"/>
                </a:solidFill>
                <a:latin typeface="Arial" panose="020B0604020202020204" pitchFamily="34" charset="0"/>
              </a:defRPr>
            </a:lvl3pPr>
            <a:lvl4pPr marL="1600200" indent="-228600">
              <a:defRPr sz="2400" baseline="30000">
                <a:solidFill>
                  <a:schemeClr val="tx1"/>
                </a:solidFill>
                <a:latin typeface="Arial" panose="020B0604020202020204" pitchFamily="34" charset="0"/>
              </a:defRPr>
            </a:lvl4pPr>
            <a:lvl5pPr marL="2057400" indent="-228600">
              <a:defRPr sz="2400" baseline="30000">
                <a:solidFill>
                  <a:schemeClr val="tx1"/>
                </a:solidFill>
                <a:latin typeface="Arial" panose="020B0604020202020204" pitchFamily="34" charset="0"/>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defRPr>
            </a:lvl9pPr>
          </a:lstStyle>
          <a:p>
            <a:r>
              <a:rPr lang="tr-TR" altLang="tr-TR" dirty="0" smtClean="0"/>
              <a:t>Buradan yola çıkarak,</a:t>
            </a:r>
            <a:endParaRPr lang="tr-TR" altLang="tr-TR" dirty="0"/>
          </a:p>
        </p:txBody>
      </p:sp>
      <p:pic>
        <p:nvPicPr>
          <p:cNvPr id="9" name="Resim 8"/>
          <p:cNvPicPr>
            <a:picLocks noChangeAspect="1"/>
          </p:cNvPicPr>
          <p:nvPr/>
        </p:nvPicPr>
        <p:blipFill>
          <a:blip r:embed="rId4"/>
          <a:stretch>
            <a:fillRect/>
          </a:stretch>
        </p:blipFill>
        <p:spPr>
          <a:xfrm>
            <a:off x="1079155" y="3795436"/>
            <a:ext cx="8982075" cy="2543175"/>
          </a:xfrm>
          <a:prstGeom prst="rect">
            <a:avLst/>
          </a:prstGeom>
        </p:spPr>
      </p:pic>
    </p:spTree>
    <p:extLst>
      <p:ext uri="{BB962C8B-B14F-4D97-AF65-F5344CB8AC3E}">
        <p14:creationId xmlns:p14="http://schemas.microsoft.com/office/powerpoint/2010/main" val="1940305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Viskozitenin sıcaklıkla değişimi:</a:t>
            </a:r>
            <a:endParaRPr lang="tr-TR" dirty="0"/>
          </a:p>
        </p:txBody>
      </p:sp>
      <p:sp>
        <p:nvSpPr>
          <p:cNvPr id="3" name="İçerik Yer Tutucusu 2"/>
          <p:cNvSpPr>
            <a:spLocks noGrp="1"/>
          </p:cNvSpPr>
          <p:nvPr>
            <p:ph idx="1"/>
          </p:nvPr>
        </p:nvSpPr>
        <p:spPr>
          <a:xfrm>
            <a:off x="781565" y="1792673"/>
            <a:ext cx="10628870" cy="4657554"/>
          </a:xfrm>
        </p:spPr>
        <p:txBody>
          <a:bodyPr>
            <a:normAutofit lnSpcReduction="10000"/>
          </a:bodyPr>
          <a:lstStyle/>
          <a:p>
            <a:r>
              <a:rPr lang="tr-TR" altLang="tr-TR" dirty="0" smtClean="0"/>
              <a:t>Viskozitenin iki temel nedeni vardır. Moleküler çekim kuvveti ve moleküller arası momentum transferi.</a:t>
            </a:r>
          </a:p>
          <a:p>
            <a:r>
              <a:rPr lang="tr-TR" altLang="tr-TR" dirty="0" smtClean="0"/>
              <a:t>Gazlarda viskoziteyi oluşturan temel kuvvet moleküller arası momentum faaliyetidir. Gazlardaki moleküler </a:t>
            </a:r>
            <a:r>
              <a:rPr lang="tr-TR" altLang="tr-TR" dirty="0"/>
              <a:t>faaliyet, sıcaklığın artması ile artar.  </a:t>
            </a:r>
          </a:p>
          <a:p>
            <a:r>
              <a:rPr lang="tr-TR" altLang="tr-TR" b="1" dirty="0" smtClean="0">
                <a:solidFill>
                  <a:srgbClr val="FFA800"/>
                </a:solidFill>
              </a:rPr>
              <a:t>Dolayısıyla Gazların </a:t>
            </a:r>
            <a:r>
              <a:rPr lang="tr-TR" altLang="tr-TR" b="1" dirty="0">
                <a:solidFill>
                  <a:srgbClr val="FFA800"/>
                </a:solidFill>
              </a:rPr>
              <a:t>viskozitesi sıcaklıkla artar</a:t>
            </a:r>
            <a:r>
              <a:rPr lang="tr-TR" altLang="tr-TR" b="1" dirty="0" smtClean="0">
                <a:solidFill>
                  <a:srgbClr val="FFA800"/>
                </a:solidFill>
              </a:rPr>
              <a:t>.</a:t>
            </a:r>
          </a:p>
          <a:p>
            <a:endParaRPr lang="tr-TR" altLang="tr-TR" b="1" dirty="0">
              <a:solidFill>
                <a:srgbClr val="FFA800"/>
              </a:solidFill>
            </a:endParaRPr>
          </a:p>
          <a:p>
            <a:r>
              <a:rPr lang="tr-TR" altLang="tr-TR" dirty="0"/>
              <a:t>Sıvılarda </a:t>
            </a:r>
            <a:r>
              <a:rPr lang="tr-TR" altLang="tr-TR" dirty="0" smtClean="0"/>
              <a:t>ise viskoziteyi oluşturan temel kuvvet moleküler çekim kuvvetidir. Sıcaklığın </a:t>
            </a:r>
            <a:r>
              <a:rPr lang="tr-TR" altLang="tr-TR" dirty="0"/>
              <a:t>artması ile moleküller arasındaki </a:t>
            </a:r>
            <a:r>
              <a:rPr lang="tr-TR" altLang="tr-TR" dirty="0" smtClean="0"/>
              <a:t>çekim kuvveti yani kohezyon </a:t>
            </a:r>
            <a:r>
              <a:rPr lang="tr-TR" altLang="tr-TR" dirty="0"/>
              <a:t>kuvveti azalır. </a:t>
            </a:r>
            <a:endParaRPr lang="tr-TR" altLang="tr-TR" dirty="0" smtClean="0"/>
          </a:p>
          <a:p>
            <a:r>
              <a:rPr lang="tr-TR" altLang="tr-TR" b="1" dirty="0" smtClean="0">
                <a:solidFill>
                  <a:srgbClr val="FFA800"/>
                </a:solidFill>
              </a:rPr>
              <a:t>Dolayısıyla </a:t>
            </a:r>
            <a:r>
              <a:rPr lang="tr-TR" altLang="tr-TR" b="1" dirty="0">
                <a:solidFill>
                  <a:srgbClr val="FFA800"/>
                </a:solidFill>
              </a:rPr>
              <a:t>Sıvılarda </a:t>
            </a:r>
            <a:r>
              <a:rPr lang="tr-TR" altLang="tr-TR" b="1" dirty="0" smtClean="0">
                <a:solidFill>
                  <a:srgbClr val="FFA800"/>
                </a:solidFill>
              </a:rPr>
              <a:t>viskozite </a:t>
            </a:r>
            <a:r>
              <a:rPr lang="tr-TR" altLang="tr-TR" b="1" dirty="0">
                <a:solidFill>
                  <a:srgbClr val="FFA800"/>
                </a:solidFill>
              </a:rPr>
              <a:t>sıcaklıkla azalır. </a:t>
            </a:r>
          </a:p>
          <a:p>
            <a:endParaRPr lang="tr-TR" altLang="tr-TR" b="1" dirty="0">
              <a:solidFill>
                <a:srgbClr val="FFA800"/>
              </a:solidFill>
            </a:endParaRPr>
          </a:p>
          <a:p>
            <a:endParaRPr lang="tr-TR" dirty="0"/>
          </a:p>
        </p:txBody>
      </p:sp>
    </p:spTree>
    <p:extLst>
      <p:ext uri="{BB962C8B-B14F-4D97-AF65-F5344CB8AC3E}">
        <p14:creationId xmlns:p14="http://schemas.microsoft.com/office/powerpoint/2010/main" val="4270845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altLang="tr-TR" b="1" dirty="0"/>
              <a:t>Kayma gerilmesinin </a:t>
            </a:r>
            <a:r>
              <a:rPr lang="tr-TR" altLang="tr-TR" b="1" dirty="0" err="1"/>
              <a:t>açısal</a:t>
            </a:r>
            <a:r>
              <a:rPr lang="tr-TR" altLang="tr-TR" b="1" dirty="0"/>
              <a:t> deformasyon hızı ile değişimi</a:t>
            </a:r>
            <a:br>
              <a:rPr lang="tr-TR" altLang="tr-TR" b="1" dirty="0"/>
            </a:br>
            <a:endParaRPr lang="tr-TR" dirty="0"/>
          </a:p>
        </p:txBody>
      </p:sp>
      <p:sp>
        <p:nvSpPr>
          <p:cNvPr id="3" name="İçerik Yer Tutucusu 2"/>
          <p:cNvSpPr>
            <a:spLocks noGrp="1"/>
          </p:cNvSpPr>
          <p:nvPr>
            <p:ph idx="1"/>
          </p:nvPr>
        </p:nvSpPr>
        <p:spPr>
          <a:xfrm>
            <a:off x="838200" y="4190206"/>
            <a:ext cx="10925432" cy="2626456"/>
          </a:xfrm>
        </p:spPr>
        <p:txBody>
          <a:bodyPr>
            <a:normAutofit fontScale="85000" lnSpcReduction="20000"/>
          </a:bodyPr>
          <a:lstStyle/>
          <a:p>
            <a:r>
              <a:rPr lang="tr-TR" b="1" i="1" dirty="0" err="1" smtClean="0"/>
              <a:t>Newtoniyen</a:t>
            </a:r>
            <a:r>
              <a:rPr lang="tr-TR" b="1" i="1" dirty="0" smtClean="0"/>
              <a:t> akışkanlar: </a:t>
            </a:r>
            <a:r>
              <a:rPr lang="tr-TR" dirty="0" smtClean="0"/>
              <a:t>kayma gerilmesi ile hız </a:t>
            </a:r>
            <a:r>
              <a:rPr lang="tr-TR" dirty="0" err="1" smtClean="0"/>
              <a:t>gradyanı</a:t>
            </a:r>
            <a:r>
              <a:rPr lang="tr-TR" dirty="0" smtClean="0"/>
              <a:t> doğru orantılıdır. Bu yüzden aradaki ilişki düz bir doğru şeklindedir. Viskozite hız </a:t>
            </a:r>
            <a:r>
              <a:rPr lang="tr-TR" dirty="0" err="1" smtClean="0"/>
              <a:t>gradyanından</a:t>
            </a:r>
            <a:r>
              <a:rPr lang="tr-TR" dirty="0" smtClean="0"/>
              <a:t> bağımsızdır.</a:t>
            </a:r>
          </a:p>
          <a:p>
            <a:r>
              <a:rPr lang="tr-TR" b="1" i="1" dirty="0" smtClean="0"/>
              <a:t>İdeal akışkanlar:  </a:t>
            </a:r>
            <a:r>
              <a:rPr lang="tr-TR" dirty="0" smtClean="0"/>
              <a:t>kayma gerilmesine gösterilen direnç sıfır olduğundan viskozite sıfırdır. (</a:t>
            </a:r>
            <a:r>
              <a:rPr lang="el-GR" dirty="0" smtClean="0"/>
              <a:t>τ</a:t>
            </a:r>
            <a:r>
              <a:rPr lang="tr-TR" dirty="0" smtClean="0"/>
              <a:t>=0)Bu tür akışkan doğada mevcut olmamasına rağmen bu kabul matematiksel kolaylık sağlar. </a:t>
            </a:r>
          </a:p>
          <a:p>
            <a:r>
              <a:rPr lang="tr-TR" b="1" i="1" dirty="0" err="1" smtClean="0"/>
              <a:t>Newtoniyen</a:t>
            </a:r>
            <a:r>
              <a:rPr lang="tr-TR" b="1" i="1" dirty="0" smtClean="0"/>
              <a:t> olmayan akışkanlar: </a:t>
            </a:r>
            <a:r>
              <a:rPr lang="tr-TR" dirty="0" smtClean="0"/>
              <a:t>oluşan şekil değiştirmede kayma gerilmesi ile hız </a:t>
            </a:r>
            <a:r>
              <a:rPr lang="tr-TR" dirty="0" err="1" smtClean="0"/>
              <a:t>gradyanı</a:t>
            </a:r>
            <a:r>
              <a:rPr lang="tr-TR" dirty="0" smtClean="0"/>
              <a:t> doğru orantılı değildir. Kayma gerilmesinin hız </a:t>
            </a:r>
            <a:r>
              <a:rPr lang="tr-TR" dirty="0" err="1" smtClean="0"/>
              <a:t>gradyanı</a:t>
            </a:r>
            <a:r>
              <a:rPr lang="tr-TR" dirty="0" smtClean="0"/>
              <a:t> ile ilişkisine göre </a:t>
            </a:r>
            <a:r>
              <a:rPr lang="tr-TR" dirty="0" err="1" smtClean="0"/>
              <a:t>pseudo</a:t>
            </a:r>
            <a:r>
              <a:rPr lang="tr-TR" dirty="0" smtClean="0"/>
              <a:t>-plastik ya da </a:t>
            </a:r>
            <a:r>
              <a:rPr lang="tr-TR" dirty="0" err="1" smtClean="0"/>
              <a:t>dilant</a:t>
            </a:r>
            <a:r>
              <a:rPr lang="tr-TR" dirty="0" smtClean="0"/>
              <a:t> olarak isimlendirilir. </a:t>
            </a:r>
          </a:p>
          <a:p>
            <a:endParaRPr lang="tr-TR" dirty="0"/>
          </a:p>
        </p:txBody>
      </p:sp>
      <p:pic>
        <p:nvPicPr>
          <p:cNvPr id="5" name="Resim 4"/>
          <p:cNvPicPr>
            <a:picLocks noChangeAspect="1"/>
          </p:cNvPicPr>
          <p:nvPr/>
        </p:nvPicPr>
        <p:blipFill>
          <a:blip r:embed="rId2"/>
          <a:stretch>
            <a:fillRect/>
          </a:stretch>
        </p:blipFill>
        <p:spPr>
          <a:xfrm>
            <a:off x="3433891" y="764296"/>
            <a:ext cx="5734050" cy="3162300"/>
          </a:xfrm>
          <a:prstGeom prst="rect">
            <a:avLst/>
          </a:prstGeom>
        </p:spPr>
      </p:pic>
    </p:spTree>
    <p:extLst>
      <p:ext uri="{BB962C8B-B14F-4D97-AF65-F5344CB8AC3E}">
        <p14:creationId xmlns:p14="http://schemas.microsoft.com/office/powerpoint/2010/main" val="3736715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Akışkanların sınıflandırılması</a:t>
            </a:r>
            <a:endParaRPr lang="tr-TR" dirty="0"/>
          </a:p>
        </p:txBody>
      </p:sp>
      <p:sp>
        <p:nvSpPr>
          <p:cNvPr id="3" name="İçerik Yer Tutucusu 2"/>
          <p:cNvSpPr>
            <a:spLocks noGrp="1"/>
          </p:cNvSpPr>
          <p:nvPr>
            <p:ph idx="1"/>
          </p:nvPr>
        </p:nvSpPr>
        <p:spPr/>
        <p:txBody>
          <a:bodyPr/>
          <a:lstStyle/>
          <a:p>
            <a:endParaRPr lang="tr-TR"/>
          </a:p>
        </p:txBody>
      </p:sp>
      <p:pic>
        <p:nvPicPr>
          <p:cNvPr id="5" name="Resim 4"/>
          <p:cNvPicPr>
            <a:picLocks noChangeAspect="1"/>
          </p:cNvPicPr>
          <p:nvPr/>
        </p:nvPicPr>
        <p:blipFill>
          <a:blip r:embed="rId2"/>
          <a:stretch>
            <a:fillRect/>
          </a:stretch>
        </p:blipFill>
        <p:spPr>
          <a:xfrm>
            <a:off x="995232" y="1894702"/>
            <a:ext cx="9739279" cy="3827763"/>
          </a:xfrm>
          <a:prstGeom prst="rect">
            <a:avLst/>
          </a:prstGeom>
        </p:spPr>
      </p:pic>
    </p:spTree>
    <p:extLst>
      <p:ext uri="{BB962C8B-B14F-4D97-AF65-F5344CB8AC3E}">
        <p14:creationId xmlns:p14="http://schemas.microsoft.com/office/powerpoint/2010/main" val="2154038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1151" y="200369"/>
            <a:ext cx="10515600" cy="1325563"/>
          </a:xfrm>
        </p:spPr>
        <p:txBody>
          <a:bodyPr/>
          <a:lstStyle/>
          <a:p>
            <a:r>
              <a:rPr lang="tr-TR" dirty="0" err="1" smtClean="0"/>
              <a:t>Kapilarite</a:t>
            </a:r>
            <a:r>
              <a:rPr lang="tr-TR" dirty="0" smtClean="0"/>
              <a:t> (</a:t>
            </a:r>
            <a:r>
              <a:rPr lang="tr-TR" dirty="0" err="1" smtClean="0"/>
              <a:t>Kılcallık</a:t>
            </a:r>
            <a:r>
              <a:rPr lang="tr-TR" dirty="0" smtClean="0"/>
              <a:t>)</a:t>
            </a:r>
            <a:endParaRPr lang="tr-TR" dirty="0"/>
          </a:p>
        </p:txBody>
      </p:sp>
      <p:sp>
        <p:nvSpPr>
          <p:cNvPr id="3" name="İçerik Yer Tutucusu 2"/>
          <p:cNvSpPr>
            <a:spLocks noGrp="1"/>
          </p:cNvSpPr>
          <p:nvPr>
            <p:ph idx="1"/>
          </p:nvPr>
        </p:nvSpPr>
        <p:spPr>
          <a:xfrm>
            <a:off x="574589" y="1314879"/>
            <a:ext cx="10515600" cy="4351338"/>
          </a:xfrm>
        </p:spPr>
        <p:txBody>
          <a:bodyPr/>
          <a:lstStyle/>
          <a:p>
            <a:r>
              <a:rPr lang="tr-TR" dirty="0" smtClean="0"/>
              <a:t>Küçük çaplı bir tüp su içerisine batırıldığında suyun tüp içerisinde yükseldiği görülür. Aynı tüp </a:t>
            </a:r>
            <a:r>
              <a:rPr lang="tr-TR" dirty="0" err="1" smtClean="0"/>
              <a:t>civa</a:t>
            </a:r>
            <a:r>
              <a:rPr lang="tr-TR" dirty="0" smtClean="0"/>
              <a:t> içerisine batırıldığında tüp içinde </a:t>
            </a:r>
            <a:r>
              <a:rPr lang="tr-TR" dirty="0" err="1" smtClean="0"/>
              <a:t>civa</a:t>
            </a:r>
            <a:r>
              <a:rPr lang="tr-TR" dirty="0" smtClean="0"/>
              <a:t> seviyesinin azaldığı görülür. Bu olay </a:t>
            </a:r>
            <a:r>
              <a:rPr lang="tr-TR" dirty="0" err="1" smtClean="0"/>
              <a:t>kapilarite</a:t>
            </a:r>
            <a:r>
              <a:rPr lang="tr-TR" dirty="0" smtClean="0"/>
              <a:t> olarak bilinir. Buna adezyon, kohezyon ve yüzeysel gerilmeler neden olur.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9308" y="2924492"/>
            <a:ext cx="4273586" cy="3100061"/>
          </a:xfrm>
          <a:prstGeom prst="rect">
            <a:avLst/>
          </a:prstGeom>
        </p:spPr>
      </p:pic>
      <p:pic>
        <p:nvPicPr>
          <p:cNvPr id="6" name="Resim 5"/>
          <p:cNvPicPr>
            <a:picLocks noChangeAspect="1"/>
          </p:cNvPicPr>
          <p:nvPr/>
        </p:nvPicPr>
        <p:blipFill>
          <a:blip r:embed="rId3"/>
          <a:stretch>
            <a:fillRect/>
          </a:stretch>
        </p:blipFill>
        <p:spPr>
          <a:xfrm>
            <a:off x="1269256" y="3179123"/>
            <a:ext cx="4695825" cy="2590800"/>
          </a:xfrm>
          <a:prstGeom prst="rect">
            <a:avLst/>
          </a:prstGeom>
        </p:spPr>
      </p:pic>
      <p:sp>
        <p:nvSpPr>
          <p:cNvPr id="7" name="Dikdörtgen 6"/>
          <p:cNvSpPr/>
          <p:nvPr/>
        </p:nvSpPr>
        <p:spPr>
          <a:xfrm>
            <a:off x="675503" y="5950413"/>
            <a:ext cx="6096000" cy="646331"/>
          </a:xfrm>
          <a:prstGeom prst="rect">
            <a:avLst/>
          </a:prstGeom>
        </p:spPr>
        <p:txBody>
          <a:bodyPr>
            <a:spAutoFit/>
          </a:bodyPr>
          <a:lstStyle/>
          <a:p>
            <a:r>
              <a:rPr lang="tr-TR" dirty="0" smtClean="0"/>
              <a:t>Örneğin tüm </a:t>
            </a:r>
            <a:r>
              <a:rPr lang="tr-TR" dirty="0"/>
              <a:t>bitkiler </a:t>
            </a:r>
            <a:r>
              <a:rPr lang="tr-TR" dirty="0" err="1"/>
              <a:t>kılcallık</a:t>
            </a:r>
            <a:r>
              <a:rPr lang="tr-TR" dirty="0"/>
              <a:t> olayı sayesinde köklerindeki kılcal tüylerle topraktan yapraklarına kadar su çekebilir.</a:t>
            </a:r>
          </a:p>
        </p:txBody>
      </p:sp>
    </p:spTree>
    <p:extLst>
      <p:ext uri="{BB962C8B-B14F-4D97-AF65-F5344CB8AC3E}">
        <p14:creationId xmlns:p14="http://schemas.microsoft.com/office/powerpoint/2010/main" val="425876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2383" y="222422"/>
            <a:ext cx="10983097" cy="5130757"/>
          </a:xfrm>
        </p:spPr>
        <p:txBody>
          <a:bodyPr>
            <a:normAutofit/>
          </a:bodyPr>
          <a:lstStyle/>
          <a:p>
            <a:r>
              <a:rPr lang="tr-TR" b="1" dirty="0"/>
              <a:t>Akışkanın Tanımı: </a:t>
            </a:r>
            <a:endParaRPr lang="tr-TR" dirty="0"/>
          </a:p>
          <a:p>
            <a:r>
              <a:rPr lang="tr-TR" dirty="0"/>
              <a:t>Akışkanlar akabilen ve konuldukları kabın şeklini alabilen maddelerdir. Akışkanlar denge halinde </a:t>
            </a:r>
            <a:r>
              <a:rPr lang="tr-TR" dirty="0" err="1" smtClean="0"/>
              <a:t>teğetsel</a:t>
            </a:r>
            <a:r>
              <a:rPr lang="tr-TR" dirty="0" smtClean="0"/>
              <a:t> veya </a:t>
            </a:r>
            <a:r>
              <a:rPr lang="tr-TR" dirty="0"/>
              <a:t>kayma kuvvetlerine karşı koyamazlar. Bütün akışkanların bir miktar sıkışabilme özelliği vardır ve şekil değiştirmeye karşı küçük bir direnç gösterirler. </a:t>
            </a:r>
          </a:p>
          <a:p>
            <a:r>
              <a:rPr lang="tr-TR" b="1" dirty="0"/>
              <a:t>Akışkanlar Mekaniği Nedir? </a:t>
            </a:r>
            <a:endParaRPr lang="tr-TR" dirty="0"/>
          </a:p>
          <a:p>
            <a:r>
              <a:rPr lang="tr-TR" dirty="0"/>
              <a:t>Akışkanlar mekaniği, akışkanların durgun veya hareket halindeki davranışını inceleyen uygulamalı mekanik dalıdır. Akışkanlar mekaniği prensiplerinin gelişmesinde akışkanların birçok özelliğinin önemli rolleri olmuştur. </a:t>
            </a:r>
            <a:r>
              <a:rPr lang="tr-TR" dirty="0" smtClean="0"/>
              <a:t> Günümüzde Akışkanlar mekaniğinin kanın damarlardaki hareketinden, makine içerisindeki akışkanların hareketine kadar geniş bir uygulama alanı vardır. </a:t>
            </a:r>
            <a:endParaRPr lang="tr-TR" dirty="0"/>
          </a:p>
        </p:txBody>
      </p:sp>
    </p:spTree>
    <p:extLst>
      <p:ext uri="{BB962C8B-B14F-4D97-AF65-F5344CB8AC3E}">
        <p14:creationId xmlns:p14="http://schemas.microsoft.com/office/powerpoint/2010/main" val="867905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Buhar Basıncı</a:t>
            </a:r>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670869" y="1690688"/>
            <a:ext cx="9944100" cy="4410075"/>
          </a:xfrm>
          <a:prstGeom prst="rect">
            <a:avLst/>
          </a:prstGeom>
        </p:spPr>
      </p:pic>
    </p:spTree>
    <p:extLst>
      <p:ext uri="{BB962C8B-B14F-4D97-AF65-F5344CB8AC3E}">
        <p14:creationId xmlns:p14="http://schemas.microsoft.com/office/powerpoint/2010/main" val="1497685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791" y="365125"/>
            <a:ext cx="6099175"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642550" y="3929786"/>
            <a:ext cx="11458833" cy="3046988"/>
          </a:xfrm>
          <a:prstGeom prst="rect">
            <a:avLst/>
          </a:prstGeom>
        </p:spPr>
        <p:txBody>
          <a:bodyPr wrap="square">
            <a:spAutoFit/>
          </a:bodyPr>
          <a:lstStyle/>
          <a:p>
            <a:r>
              <a:rPr lang="tr-TR" altLang="tr-TR" dirty="0"/>
              <a:t>■ </a:t>
            </a:r>
            <a:r>
              <a:rPr lang="tr-TR" altLang="tr-TR" sz="2400" dirty="0"/>
              <a:t>Belirli bir zaman içinde eğer buharlaşma miktarı ile geri dönüş miktarı eşit ise buna doygun buhar basıncı denir. </a:t>
            </a:r>
            <a:r>
              <a:rPr lang="tr-TR" altLang="tr-TR" sz="2400" dirty="0" smtClean="0"/>
              <a:t>Sıvı yüzeyindeki </a:t>
            </a:r>
            <a:r>
              <a:rPr lang="tr-TR" altLang="tr-TR" sz="2400" dirty="0"/>
              <a:t>basıncın, </a:t>
            </a:r>
            <a:r>
              <a:rPr lang="tr-TR" altLang="tr-TR" sz="2400" dirty="0" smtClean="0"/>
              <a:t>doygun buhar </a:t>
            </a:r>
            <a:r>
              <a:rPr lang="tr-TR" altLang="tr-TR" sz="2400" dirty="0"/>
              <a:t>basıncına eşit veya altına düşmesiyle sıvılarda </a:t>
            </a:r>
            <a:r>
              <a:rPr lang="tr-TR" altLang="tr-TR" sz="2400" i="1" dirty="0">
                <a:solidFill>
                  <a:srgbClr val="0070C0"/>
                </a:solidFill>
              </a:rPr>
              <a:t>kaynama</a:t>
            </a:r>
            <a:r>
              <a:rPr lang="tr-TR" altLang="tr-TR" sz="2400" i="1" dirty="0"/>
              <a:t> </a:t>
            </a:r>
            <a:r>
              <a:rPr lang="tr-TR" altLang="tr-TR" sz="2400" dirty="0"/>
              <a:t>meydana gelir</a:t>
            </a:r>
            <a:r>
              <a:rPr lang="tr-TR" altLang="tr-TR" sz="2400" dirty="0" smtClean="0"/>
              <a:t>.</a:t>
            </a:r>
          </a:p>
          <a:p>
            <a:endParaRPr lang="tr-TR" altLang="tr-TR" sz="2400" i="1" dirty="0"/>
          </a:p>
          <a:p>
            <a:r>
              <a:rPr lang="tr-TR" altLang="tr-TR" sz="2400" dirty="0" smtClean="0"/>
              <a:t>■Suyun deniz seviyesindeki kaynama sıcaklığı 100 derecedir. Çünkü bu sıcaklıkta  suyun buhar basıncı deniz seviyesindeki atmosfer basıncına eşit olur. Kaynama eğer sıvı yüzeyindeki basınç atmosfer basıncından daha küçükse daha düşük sıcaklıklarda meydana gelebilir. </a:t>
            </a:r>
            <a:endParaRPr lang="tr-TR" altLang="tr-TR" sz="2400" dirty="0"/>
          </a:p>
        </p:txBody>
      </p:sp>
    </p:spTree>
    <p:extLst>
      <p:ext uri="{BB962C8B-B14F-4D97-AF65-F5344CB8AC3E}">
        <p14:creationId xmlns:p14="http://schemas.microsoft.com/office/powerpoint/2010/main" val="3852232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8990" y="2680"/>
            <a:ext cx="10515600" cy="1325563"/>
          </a:xfrm>
        </p:spPr>
        <p:txBody>
          <a:bodyPr/>
          <a:lstStyle/>
          <a:p>
            <a:r>
              <a:rPr lang="tr-TR" dirty="0" err="1" smtClean="0"/>
              <a:t>Kavitasyon</a:t>
            </a:r>
            <a:endParaRPr lang="tr-TR" dirty="0"/>
          </a:p>
        </p:txBody>
      </p:sp>
      <p:sp>
        <p:nvSpPr>
          <p:cNvPr id="3" name="İçerik Yer Tutucusu 2"/>
          <p:cNvSpPr>
            <a:spLocks noGrp="1"/>
          </p:cNvSpPr>
          <p:nvPr>
            <p:ph idx="1"/>
          </p:nvPr>
        </p:nvSpPr>
        <p:spPr>
          <a:xfrm>
            <a:off x="739346" y="1133647"/>
            <a:ext cx="10515600" cy="4351338"/>
          </a:xfrm>
        </p:spPr>
        <p:txBody>
          <a:bodyPr/>
          <a:lstStyle/>
          <a:p>
            <a:r>
              <a:rPr lang="tr-TR" altLang="tr-TR" dirty="0" smtClean="0"/>
              <a:t>Eğer sıvının basınç miktarı az ise ortaya içi gaz dolu hava kabarcıkları çıkar. Bu kabarcıklar eğer yüksek basınç bölgelerine transfer olursa patlarlar. Bu olaya </a:t>
            </a:r>
            <a:r>
              <a:rPr lang="tr-TR" altLang="tr-TR" b="1" dirty="0" err="1" smtClean="0">
                <a:solidFill>
                  <a:srgbClr val="FF0000"/>
                </a:solidFill>
              </a:rPr>
              <a:t>kavitasyon</a:t>
            </a:r>
            <a:r>
              <a:rPr lang="tr-TR" altLang="tr-TR" dirty="0" smtClean="0"/>
              <a:t> denir. </a:t>
            </a:r>
            <a:r>
              <a:rPr lang="tr-TR" altLang="tr-TR" dirty="0" err="1" smtClean="0"/>
              <a:t>Kavitasyon</a:t>
            </a:r>
            <a:r>
              <a:rPr lang="tr-TR" altLang="tr-TR" dirty="0" smtClean="0"/>
              <a:t> olayının hızlı bir şekilde meydana gelmesi kuvvetli şok dalgaları meydana getirir. </a:t>
            </a:r>
            <a:endParaRPr lang="tr-TR" altLang="tr-TR" dirty="0"/>
          </a:p>
          <a:p>
            <a:endParaRPr lang="tr-TR" dirty="0"/>
          </a:p>
        </p:txBody>
      </p:sp>
      <p:pic>
        <p:nvPicPr>
          <p:cNvPr id="4" name="Resim 3"/>
          <p:cNvPicPr>
            <a:picLocks noChangeAspect="1"/>
          </p:cNvPicPr>
          <p:nvPr/>
        </p:nvPicPr>
        <p:blipFill>
          <a:blip r:embed="rId2"/>
          <a:stretch>
            <a:fillRect/>
          </a:stretch>
        </p:blipFill>
        <p:spPr>
          <a:xfrm>
            <a:off x="1995746" y="2682402"/>
            <a:ext cx="4833422" cy="4233263"/>
          </a:xfrm>
          <a:prstGeom prst="rect">
            <a:avLst/>
          </a:prstGeom>
        </p:spPr>
      </p:pic>
      <p:pic>
        <p:nvPicPr>
          <p:cNvPr id="5" name="Resim 4"/>
          <p:cNvPicPr>
            <a:picLocks noChangeAspect="1"/>
          </p:cNvPicPr>
          <p:nvPr/>
        </p:nvPicPr>
        <p:blipFill>
          <a:blip r:embed="rId3"/>
          <a:stretch>
            <a:fillRect/>
          </a:stretch>
        </p:blipFill>
        <p:spPr>
          <a:xfrm>
            <a:off x="7935229" y="3599999"/>
            <a:ext cx="3803690" cy="2753626"/>
          </a:xfrm>
          <a:prstGeom prst="rect">
            <a:avLst/>
          </a:prstGeom>
        </p:spPr>
      </p:pic>
    </p:spTree>
    <p:extLst>
      <p:ext uri="{BB962C8B-B14F-4D97-AF65-F5344CB8AC3E}">
        <p14:creationId xmlns:p14="http://schemas.microsoft.com/office/powerpoint/2010/main" val="4164525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103866" y="1027906"/>
            <a:ext cx="6834188" cy="5261944"/>
          </a:xfrm>
          <a:prstGeom prst="rect">
            <a:avLst/>
          </a:prstGeom>
        </p:spPr>
      </p:pic>
    </p:spTree>
    <p:extLst>
      <p:ext uri="{BB962C8B-B14F-4D97-AF65-F5344CB8AC3E}">
        <p14:creationId xmlns:p14="http://schemas.microsoft.com/office/powerpoint/2010/main" val="73516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4675" y="208606"/>
            <a:ext cx="10515600" cy="1325563"/>
          </a:xfrm>
        </p:spPr>
        <p:txBody>
          <a:bodyPr/>
          <a:lstStyle/>
          <a:p>
            <a:r>
              <a:rPr lang="tr-TR" dirty="0" smtClean="0"/>
              <a:t>Temel Birim Sistemleri</a:t>
            </a:r>
            <a:endParaRPr lang="tr-TR" dirty="0"/>
          </a:p>
        </p:txBody>
      </p:sp>
      <p:sp>
        <p:nvSpPr>
          <p:cNvPr id="3" name="İçerik Yer Tutucusu 2"/>
          <p:cNvSpPr>
            <a:spLocks noGrp="1"/>
          </p:cNvSpPr>
          <p:nvPr>
            <p:ph idx="1"/>
          </p:nvPr>
        </p:nvSpPr>
        <p:spPr>
          <a:xfrm>
            <a:off x="1208902" y="1356068"/>
            <a:ext cx="10515600" cy="4351338"/>
          </a:xfrm>
        </p:spPr>
        <p:txBody>
          <a:bodyPr/>
          <a:lstStyle/>
          <a:p>
            <a:r>
              <a:rPr lang="tr-TR" dirty="0" smtClean="0"/>
              <a:t>SI: Uluslararası birim sistemi (</a:t>
            </a:r>
            <a:r>
              <a:rPr lang="tr-TR" dirty="0" err="1" smtClean="0"/>
              <a:t>System</a:t>
            </a:r>
            <a:r>
              <a:rPr lang="tr-TR" dirty="0" smtClean="0"/>
              <a:t> International)</a:t>
            </a:r>
            <a:endParaRPr lang="tr-T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030" y="2042984"/>
            <a:ext cx="9708980" cy="406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84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53529" y="131806"/>
            <a:ext cx="11065476" cy="5840626"/>
          </a:xfrm>
        </p:spPr>
        <p:txBody>
          <a:bodyPr>
            <a:normAutofit/>
          </a:bodyPr>
          <a:lstStyle/>
          <a:p>
            <a:r>
              <a:rPr lang="en-GB" dirty="0" smtClean="0">
                <a:cs typeface="Arial" pitchFamily="34" charset="0"/>
              </a:rPr>
              <a:t>Newton</a:t>
            </a:r>
            <a:r>
              <a:rPr lang="tr-TR" dirty="0" smtClean="0">
                <a:cs typeface="Arial" pitchFamily="34" charset="0"/>
              </a:rPr>
              <a:t> </a:t>
            </a:r>
            <a:r>
              <a:rPr lang="tr-TR" dirty="0">
                <a:cs typeface="Arial" pitchFamily="34" charset="0"/>
              </a:rPr>
              <a:t>İkinci Kanunundan türetilen kuvvet birimi:</a:t>
            </a:r>
          </a:p>
          <a:p>
            <a:pPr marL="0" indent="0">
              <a:spcBef>
                <a:spcPct val="20000"/>
              </a:spcBef>
              <a:buClr>
                <a:schemeClr val="accent3"/>
              </a:buClr>
              <a:buSzPct val="95000"/>
              <a:buNone/>
              <a:defRPr/>
            </a:pPr>
            <a:r>
              <a:rPr lang="tr-TR" sz="800" dirty="0" smtClean="0">
                <a:cs typeface="Arial" pitchFamily="34" charset="0"/>
              </a:rPr>
              <a:t>              </a:t>
            </a:r>
            <a:r>
              <a:rPr lang="en-GB" i="1" dirty="0" smtClean="0">
                <a:cs typeface="Arial" pitchFamily="34" charset="0"/>
              </a:rPr>
              <a:t>Newton</a:t>
            </a:r>
            <a:r>
              <a:rPr lang="en-GB" dirty="0" smtClean="0">
                <a:cs typeface="Arial" pitchFamily="34" charset="0"/>
              </a:rPr>
              <a:t> </a:t>
            </a:r>
            <a:r>
              <a:rPr lang="en-GB" dirty="0">
                <a:cs typeface="Arial" pitchFamily="34" charset="0"/>
              </a:rPr>
              <a:t>(N</a:t>
            </a:r>
            <a:r>
              <a:rPr lang="en-GB" dirty="0" smtClean="0">
                <a:cs typeface="Arial" pitchFamily="34" charset="0"/>
              </a:rPr>
              <a:t>)</a:t>
            </a:r>
            <a:endParaRPr lang="tr-TR" dirty="0">
              <a:cs typeface="Arial" pitchFamily="34" charset="0"/>
            </a:endParaRPr>
          </a:p>
          <a:p>
            <a:pPr marL="274320" indent="-274320">
              <a:spcBef>
                <a:spcPct val="20000"/>
              </a:spcBef>
              <a:buClr>
                <a:schemeClr val="accent3"/>
              </a:buClr>
              <a:buSzPct val="95000"/>
              <a:defRPr/>
            </a:pPr>
            <a:endParaRPr lang="tr-TR" sz="800" dirty="0">
              <a:cs typeface="Arial" pitchFamily="34" charset="0"/>
            </a:endParaRPr>
          </a:p>
          <a:p>
            <a:pPr marL="274320" indent="-274320">
              <a:spcBef>
                <a:spcPct val="20000"/>
              </a:spcBef>
              <a:buClr>
                <a:schemeClr val="accent3"/>
              </a:buClr>
              <a:buSzPct val="95000"/>
              <a:defRPr/>
            </a:pPr>
            <a:endParaRPr lang="en-GB" sz="800" dirty="0">
              <a:cs typeface="Arial" pitchFamily="34" charset="0"/>
            </a:endParaRPr>
          </a:p>
          <a:p>
            <a:pPr marL="274320" indent="-274320">
              <a:spcBef>
                <a:spcPct val="20000"/>
              </a:spcBef>
              <a:buClr>
                <a:schemeClr val="accent3"/>
              </a:buClr>
              <a:buSzPct val="95000"/>
              <a:defRPr/>
            </a:pPr>
            <a:r>
              <a:rPr lang="en-GB" dirty="0">
                <a:cs typeface="Arial" pitchFamily="34" charset="0"/>
              </a:rPr>
              <a:t> </a:t>
            </a:r>
            <a:r>
              <a:rPr lang="tr-TR" dirty="0">
                <a:cs typeface="Arial" pitchFamily="34" charset="0"/>
              </a:rPr>
              <a:t>Yeryüzündeki yer çekimi ivmesi</a:t>
            </a:r>
            <a:r>
              <a:rPr lang="en-GB" dirty="0">
                <a:cs typeface="Arial" pitchFamily="34" charset="0"/>
              </a:rPr>
              <a:t>:   </a:t>
            </a:r>
            <a:r>
              <a:rPr lang="en-GB" dirty="0">
                <a:solidFill>
                  <a:schemeClr val="tx2"/>
                </a:solidFill>
                <a:cs typeface="Arial" pitchFamily="34" charset="0"/>
              </a:rPr>
              <a:t>9.81 m/s</a:t>
            </a:r>
            <a:r>
              <a:rPr lang="en-GB" baseline="30000" dirty="0">
                <a:solidFill>
                  <a:schemeClr val="tx2"/>
                </a:solidFill>
                <a:cs typeface="Arial" pitchFamily="34" charset="0"/>
              </a:rPr>
              <a:t>2</a:t>
            </a:r>
            <a:endParaRPr lang="tr-TR" baseline="30000" dirty="0">
              <a:solidFill>
                <a:schemeClr val="tx2"/>
              </a:solidFill>
              <a:cs typeface="Arial" pitchFamily="34" charset="0"/>
            </a:endParaRPr>
          </a:p>
          <a:p>
            <a:pPr marL="274320" indent="-274320">
              <a:spcBef>
                <a:spcPct val="20000"/>
              </a:spcBef>
              <a:buClr>
                <a:schemeClr val="accent3"/>
              </a:buClr>
              <a:buSzPct val="95000"/>
              <a:defRPr/>
            </a:pPr>
            <a:endParaRPr lang="en-GB" dirty="0">
              <a:solidFill>
                <a:schemeClr val="tx2"/>
              </a:solidFill>
              <a:cs typeface="Arial" pitchFamily="34" charset="0"/>
            </a:endParaRPr>
          </a:p>
          <a:p>
            <a:pPr marL="274320" indent="-274320">
              <a:spcBef>
                <a:spcPct val="20000"/>
              </a:spcBef>
              <a:buClr>
                <a:schemeClr val="accent3"/>
              </a:buClr>
              <a:buSzPct val="95000"/>
              <a:defRPr/>
            </a:pPr>
            <a:r>
              <a:rPr lang="en-GB" dirty="0">
                <a:cs typeface="Arial" pitchFamily="34" charset="0"/>
              </a:rPr>
              <a:t> </a:t>
            </a:r>
            <a:r>
              <a:rPr lang="tr-TR" dirty="0">
                <a:cs typeface="Arial" pitchFamily="34" charset="0"/>
              </a:rPr>
              <a:t>Böylece</a:t>
            </a:r>
            <a:r>
              <a:rPr lang="en-GB" dirty="0">
                <a:cs typeface="Arial" pitchFamily="34" charset="0"/>
              </a:rPr>
              <a:t>, </a:t>
            </a:r>
            <a:r>
              <a:rPr lang="tr-TR" dirty="0">
                <a:cs typeface="Arial" pitchFamily="34" charset="0"/>
              </a:rPr>
              <a:t>“</a:t>
            </a:r>
            <a:r>
              <a:rPr lang="tr-TR" i="1" dirty="0">
                <a:cs typeface="Arial" pitchFamily="34" charset="0"/>
              </a:rPr>
              <a:t>bir kilogramın ağırlığı” yeryüzünde</a:t>
            </a:r>
            <a:r>
              <a:rPr lang="en-GB" dirty="0">
                <a:cs typeface="Arial" pitchFamily="34" charset="0"/>
              </a:rPr>
              <a:t>: </a:t>
            </a:r>
          </a:p>
          <a:p>
            <a:pPr marL="1463040" lvl="4" indent="-210312">
              <a:spcBef>
                <a:spcPct val="20000"/>
              </a:spcBef>
              <a:buClr>
                <a:schemeClr val="accent4"/>
              </a:buClr>
              <a:buSzPct val="65000"/>
              <a:buNone/>
              <a:defRPr/>
            </a:pPr>
            <a:endParaRPr lang="tr-TR" sz="2000" b="1" dirty="0">
              <a:cs typeface="Arial" pitchFamily="34" charset="0"/>
            </a:endParaRPr>
          </a:p>
          <a:p>
            <a:pPr marL="1463040" lvl="4" indent="-210312">
              <a:spcBef>
                <a:spcPct val="20000"/>
              </a:spcBef>
              <a:buClr>
                <a:schemeClr val="accent4"/>
              </a:buClr>
              <a:buSzPct val="65000"/>
              <a:buNone/>
              <a:defRPr/>
            </a:pPr>
            <a:r>
              <a:rPr lang="tr-TR" sz="2400" b="1" dirty="0" smtClean="0">
                <a:cs typeface="Arial" pitchFamily="34" charset="0"/>
              </a:rPr>
              <a:t>G</a:t>
            </a:r>
            <a:r>
              <a:rPr lang="en-GB" sz="2400" b="1" dirty="0" smtClean="0">
                <a:cs typeface="Arial" pitchFamily="34" charset="0"/>
              </a:rPr>
              <a:t> </a:t>
            </a:r>
            <a:r>
              <a:rPr lang="en-GB" sz="2400" b="1" dirty="0">
                <a:cs typeface="Arial" pitchFamily="34" charset="0"/>
              </a:rPr>
              <a:t>= m g</a:t>
            </a:r>
            <a:r>
              <a:rPr lang="tr-TR" sz="2400" b="1" dirty="0">
                <a:cs typeface="Arial" pitchFamily="34" charset="0"/>
              </a:rPr>
              <a:t> </a:t>
            </a:r>
            <a:r>
              <a:rPr lang="en-GB" sz="2400" b="1" dirty="0">
                <a:cs typeface="Arial" pitchFamily="34" charset="0"/>
              </a:rPr>
              <a:t> = (1) (9.81) kg m / s</a:t>
            </a:r>
            <a:r>
              <a:rPr lang="en-GB" sz="2400" b="1" baseline="30000" dirty="0">
                <a:cs typeface="Arial" pitchFamily="34" charset="0"/>
              </a:rPr>
              <a:t>2</a:t>
            </a:r>
            <a:r>
              <a:rPr lang="en-GB" sz="2400" b="1" dirty="0">
                <a:cs typeface="Arial" pitchFamily="34" charset="0"/>
              </a:rPr>
              <a:t> = 9.81 </a:t>
            </a:r>
            <a:r>
              <a:rPr lang="en-GB" sz="2400" b="1" dirty="0" smtClean="0">
                <a:cs typeface="Arial" pitchFamily="34" charset="0"/>
              </a:rPr>
              <a:t>N</a:t>
            </a:r>
            <a:r>
              <a:rPr lang="tr-TR" sz="2400" b="1" dirty="0" smtClean="0">
                <a:cs typeface="Arial" pitchFamily="34" charset="0"/>
              </a:rPr>
              <a:t>                   yani        </a:t>
            </a:r>
            <a:r>
              <a:rPr lang="tr-TR" sz="2400" b="1" u="sng" dirty="0" smtClean="0">
                <a:solidFill>
                  <a:srgbClr val="FF0000"/>
                </a:solidFill>
                <a:cs typeface="Arial" pitchFamily="34" charset="0"/>
              </a:rPr>
              <a:t>1kg=9,81 N </a:t>
            </a:r>
          </a:p>
          <a:p>
            <a:pPr marL="1463040" lvl="4" indent="-210312">
              <a:spcBef>
                <a:spcPct val="20000"/>
              </a:spcBef>
              <a:buClr>
                <a:schemeClr val="accent4"/>
              </a:buClr>
              <a:buSzPct val="65000"/>
              <a:buNone/>
              <a:defRPr/>
            </a:pPr>
            <a:endParaRPr lang="tr-TR" sz="2400" b="1" u="sng" dirty="0">
              <a:solidFill>
                <a:srgbClr val="FF0000"/>
              </a:solidFill>
              <a:cs typeface="Arial" pitchFamily="34" charset="0"/>
            </a:endParaRPr>
          </a:p>
          <a:p>
            <a:pPr marL="1463040" lvl="4" indent="-210312">
              <a:spcBef>
                <a:spcPct val="20000"/>
              </a:spcBef>
              <a:buClr>
                <a:schemeClr val="accent4"/>
              </a:buClr>
              <a:buSzPct val="65000"/>
              <a:buNone/>
              <a:defRPr/>
            </a:pPr>
            <a:r>
              <a:rPr lang="tr-TR" sz="2400" dirty="0" smtClean="0"/>
              <a:t>75 kg gelen bir insanın yeryüzündeki ağırlığı (1kg =10 N alınırsa) yaklaşık 750 </a:t>
            </a:r>
            <a:r>
              <a:rPr lang="tr-TR" sz="2400" dirty="0" err="1" smtClean="0"/>
              <a:t>Newtondur</a:t>
            </a:r>
            <a:r>
              <a:rPr lang="tr-TR" sz="2400" dirty="0" smtClean="0"/>
              <a:t>. </a:t>
            </a:r>
          </a:p>
          <a:p>
            <a:pPr marL="1463040" lvl="4" indent="-210312">
              <a:spcBef>
                <a:spcPct val="20000"/>
              </a:spcBef>
              <a:buClr>
                <a:schemeClr val="accent4"/>
              </a:buClr>
              <a:buSzPct val="65000"/>
              <a:buNone/>
              <a:defRPr/>
            </a:pPr>
            <a:endParaRPr lang="tr-TR" sz="2400" dirty="0" smtClean="0"/>
          </a:p>
          <a:p>
            <a:pPr marL="1463040" lvl="4" indent="-210312">
              <a:spcBef>
                <a:spcPct val="20000"/>
              </a:spcBef>
              <a:buClr>
                <a:schemeClr val="accent4"/>
              </a:buClr>
              <a:buSzPct val="65000"/>
              <a:buNone/>
              <a:defRPr/>
            </a:pPr>
            <a:r>
              <a:rPr lang="tr-TR" sz="2400" dirty="0" smtClean="0"/>
              <a:t>Kütle sabittir nereye giderseniz gidin değişmez ama ağırlık değişir.</a:t>
            </a:r>
          </a:p>
        </p:txBody>
      </p:sp>
    </p:spTree>
    <p:extLst>
      <p:ext uri="{BB962C8B-B14F-4D97-AF65-F5344CB8AC3E}">
        <p14:creationId xmlns:p14="http://schemas.microsoft.com/office/powerpoint/2010/main" val="94012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026" y="882242"/>
            <a:ext cx="6350000" cy="4343400"/>
          </a:xfrm>
        </p:spPr>
      </p:pic>
      <p:pic>
        <p:nvPicPr>
          <p:cNvPr id="7" name="Resim 6"/>
          <p:cNvPicPr>
            <a:picLocks noChangeAspect="1"/>
          </p:cNvPicPr>
          <p:nvPr/>
        </p:nvPicPr>
        <p:blipFill>
          <a:blip r:embed="rId3"/>
          <a:stretch>
            <a:fillRect/>
          </a:stretch>
        </p:blipFill>
        <p:spPr>
          <a:xfrm>
            <a:off x="7493599" y="1853513"/>
            <a:ext cx="4132067" cy="3062931"/>
          </a:xfrm>
          <a:prstGeom prst="rect">
            <a:avLst/>
          </a:prstGeom>
        </p:spPr>
      </p:pic>
    </p:spTree>
    <p:extLst>
      <p:ext uri="{BB962C8B-B14F-4D97-AF65-F5344CB8AC3E}">
        <p14:creationId xmlns:p14="http://schemas.microsoft.com/office/powerpoint/2010/main" val="2544565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51237" y="187024"/>
            <a:ext cx="10515600" cy="1325563"/>
          </a:xfrm>
        </p:spPr>
        <p:txBody>
          <a:bodyPr/>
          <a:lstStyle/>
          <a:p>
            <a:r>
              <a:rPr lang="tr-TR" dirty="0" smtClean="0"/>
              <a:t>Özgül kütle ve Özgül ağırlık</a:t>
            </a:r>
            <a:endParaRPr lang="tr-TR" dirty="0"/>
          </a:p>
        </p:txBody>
      </p:sp>
      <p:sp>
        <p:nvSpPr>
          <p:cNvPr id="3" name="İçerik Yer Tutucusu 2"/>
          <p:cNvSpPr>
            <a:spLocks noGrp="1"/>
          </p:cNvSpPr>
          <p:nvPr>
            <p:ph idx="1"/>
          </p:nvPr>
        </p:nvSpPr>
        <p:spPr>
          <a:xfrm>
            <a:off x="838200" y="1512586"/>
            <a:ext cx="10933670" cy="5110635"/>
          </a:xfrm>
        </p:spPr>
        <p:txBody>
          <a:bodyPr>
            <a:normAutofit/>
          </a:bodyPr>
          <a:lstStyle/>
          <a:p>
            <a:r>
              <a:rPr lang="tr-TR" altLang="tr-TR" b="1" baseline="0" dirty="0" smtClean="0"/>
              <a:t>Özgül kütle </a:t>
            </a:r>
            <a:r>
              <a:rPr lang="tr-TR" altLang="tr-TR" baseline="0" dirty="0" smtClean="0"/>
              <a:t>(</a:t>
            </a:r>
            <a:r>
              <a:rPr lang="el-GR" altLang="tr-TR" baseline="0" dirty="0" smtClean="0"/>
              <a:t>ρ</a:t>
            </a:r>
            <a:r>
              <a:rPr lang="tr-TR" altLang="tr-TR" baseline="0" dirty="0" smtClean="0"/>
              <a:t>):  Maddenin birim hacminin kütlesidir.</a:t>
            </a:r>
          </a:p>
          <a:p>
            <a:pPr marL="0" indent="0">
              <a:buNone/>
            </a:pPr>
            <a:r>
              <a:rPr lang="tr-TR" altLang="tr-TR" dirty="0" smtClean="0"/>
              <a:t>                    ρ= m/V  (kg/m</a:t>
            </a:r>
            <a:r>
              <a:rPr lang="tr-TR" altLang="tr-TR" baseline="30000" dirty="0" smtClean="0"/>
              <a:t>3</a:t>
            </a:r>
            <a:r>
              <a:rPr lang="tr-TR" altLang="tr-TR" dirty="0" smtClean="0"/>
              <a:t> )</a:t>
            </a:r>
          </a:p>
          <a:p>
            <a:pPr marL="0" indent="0">
              <a:buNone/>
            </a:pPr>
            <a:endParaRPr lang="tr-TR" altLang="tr-TR" dirty="0" smtClean="0"/>
          </a:p>
          <a:p>
            <a:r>
              <a:rPr lang="tr-TR" altLang="tr-TR" b="1" baseline="0" dirty="0" smtClean="0"/>
              <a:t>Özgül ağırlık </a:t>
            </a:r>
            <a:r>
              <a:rPr lang="tr-TR" altLang="tr-TR" baseline="0" dirty="0" smtClean="0"/>
              <a:t>(</a:t>
            </a:r>
            <a:r>
              <a:rPr lang="el-GR" altLang="tr-TR" baseline="0" dirty="0" smtClean="0"/>
              <a:t>γ</a:t>
            </a:r>
            <a:r>
              <a:rPr lang="tr-TR" altLang="tr-TR" baseline="0" dirty="0" smtClean="0"/>
              <a:t>):  Maddenin birim hacminin ağırlığı</a:t>
            </a:r>
          </a:p>
          <a:p>
            <a:pPr marL="0" indent="0">
              <a:buNone/>
            </a:pPr>
            <a:r>
              <a:rPr lang="tr-TR" baseline="0" dirty="0" smtClean="0">
                <a:latin typeface="Arial" charset="0"/>
              </a:rPr>
              <a:t>                Ağırlık = Kütle x Yer Çekimi İvmesi</a:t>
            </a:r>
            <a:endParaRPr lang="tr-TR" altLang="tr-TR" baseline="0" dirty="0" smtClean="0"/>
          </a:p>
          <a:p>
            <a:pPr marL="0" indent="0">
              <a:buNone/>
            </a:pPr>
            <a:r>
              <a:rPr lang="tr-TR" altLang="tr-TR" baseline="0" dirty="0" smtClean="0"/>
              <a:t>                               </a:t>
            </a:r>
            <a:r>
              <a:rPr lang="el-GR" altLang="tr-TR" baseline="0" dirty="0" smtClean="0"/>
              <a:t>γ</a:t>
            </a:r>
            <a:r>
              <a:rPr lang="tr-TR" altLang="tr-TR" baseline="0" dirty="0" smtClean="0"/>
              <a:t>= </a:t>
            </a:r>
            <a:r>
              <a:rPr lang="el-GR" altLang="tr-TR" baseline="0" dirty="0" smtClean="0"/>
              <a:t>ρ</a:t>
            </a:r>
            <a:r>
              <a:rPr lang="tr-TR" altLang="tr-TR" baseline="0" dirty="0" smtClean="0"/>
              <a:t>.g         (N/m</a:t>
            </a:r>
            <a:r>
              <a:rPr lang="tr-TR" altLang="tr-TR" baseline="30000" dirty="0" smtClean="0"/>
              <a:t>3</a:t>
            </a:r>
            <a:r>
              <a:rPr lang="tr-TR" altLang="tr-TR" dirty="0" smtClean="0"/>
              <a:t> )</a:t>
            </a:r>
          </a:p>
          <a:p>
            <a:pPr marL="0" indent="0">
              <a:buNone/>
            </a:pPr>
            <a:endParaRPr lang="tr-TR" altLang="tr-TR" dirty="0" smtClean="0"/>
          </a:p>
          <a:p>
            <a:pPr marL="0" indent="0">
              <a:buNone/>
            </a:pPr>
            <a:r>
              <a:rPr lang="tr-TR" altLang="tr-TR" dirty="0" smtClean="0"/>
              <a:t>Akışkanların özgül kütleleri sıcaklıkla değişmektedir.</a:t>
            </a:r>
          </a:p>
          <a:p>
            <a:r>
              <a:rPr lang="tr-TR" altLang="tr-TR" dirty="0" smtClean="0"/>
              <a:t>Suyun +</a:t>
            </a:r>
            <a:r>
              <a:rPr lang="en-GB" altLang="tr-TR" dirty="0" smtClean="0"/>
              <a:t>4 </a:t>
            </a:r>
            <a:r>
              <a:rPr lang="tr-TR" altLang="tr-TR" dirty="0" smtClean="0"/>
              <a:t>derece sıcaklıktaki özgül kütlesi:</a:t>
            </a:r>
            <a:r>
              <a:rPr lang="en-GB" altLang="tr-TR" dirty="0" smtClean="0"/>
              <a:t> 1</a:t>
            </a:r>
            <a:r>
              <a:rPr lang="tr-TR" altLang="tr-TR" dirty="0" smtClean="0"/>
              <a:t>ton</a:t>
            </a:r>
            <a:r>
              <a:rPr lang="en-GB" altLang="tr-TR" dirty="0" smtClean="0"/>
              <a:t>/m</a:t>
            </a:r>
            <a:r>
              <a:rPr lang="tr-TR" altLang="tr-TR" baseline="40000" dirty="0" smtClean="0"/>
              <a:t>3</a:t>
            </a:r>
            <a:r>
              <a:rPr lang="tr-TR" altLang="tr-TR" dirty="0" smtClean="0"/>
              <a:t> </a:t>
            </a:r>
          </a:p>
          <a:p>
            <a:r>
              <a:rPr lang="tr-TR" altLang="tr-TR" dirty="0" smtClean="0"/>
              <a:t>( su bu sıcaklıkta maksimum yoğunluğa sahiptir)</a:t>
            </a:r>
          </a:p>
          <a:p>
            <a:pPr marL="0" indent="0">
              <a:buNone/>
            </a:pPr>
            <a:endParaRPr lang="tr-TR" altLang="tr-TR" dirty="0" smtClean="0"/>
          </a:p>
          <a:p>
            <a:pPr marL="0" indent="0">
              <a:buNone/>
            </a:pPr>
            <a:endParaRPr lang="tr-TR" altLang="tr-TR" dirty="0" smtClean="0"/>
          </a:p>
          <a:p>
            <a:pPr marL="0" indent="0">
              <a:buNone/>
            </a:pPr>
            <a:endParaRPr lang="tr-TR" altLang="tr-TR" dirty="0"/>
          </a:p>
          <a:p>
            <a:pPr marL="0" indent="0">
              <a:buNone/>
            </a:pPr>
            <a:endParaRPr lang="tr-TR" altLang="tr-TR" dirty="0" smtClean="0"/>
          </a:p>
          <a:p>
            <a:pPr marL="0" indent="0">
              <a:buNone/>
            </a:pPr>
            <a:endParaRPr lang="tr-TR" altLang="tr-TR" dirty="0" smtClean="0"/>
          </a:p>
          <a:p>
            <a:pPr marL="0" indent="0">
              <a:buNone/>
            </a:pPr>
            <a:endParaRPr lang="tr-TR" altLang="tr-TR" dirty="0"/>
          </a:p>
          <a:p>
            <a:pPr marL="0" indent="0">
              <a:buNone/>
            </a:pPr>
            <a:endParaRPr lang="tr-TR" altLang="tr-TR" dirty="0" smtClean="0"/>
          </a:p>
          <a:p>
            <a:pPr marL="0" indent="0">
              <a:buNone/>
            </a:pPr>
            <a:endParaRPr lang="tr-TR" baseline="30000" dirty="0"/>
          </a:p>
        </p:txBody>
      </p:sp>
    </p:spTree>
    <p:extLst>
      <p:ext uri="{BB962C8B-B14F-4D97-AF65-F5344CB8AC3E}">
        <p14:creationId xmlns:p14="http://schemas.microsoft.com/office/powerpoint/2010/main" val="278349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0004" y="697041"/>
            <a:ext cx="11032525" cy="5308343"/>
          </a:xfrm>
        </p:spPr>
        <p:txBody>
          <a:bodyPr/>
          <a:lstStyle/>
          <a:p>
            <a:pPr marL="0" indent="0">
              <a:buNone/>
            </a:pPr>
            <a:r>
              <a:rPr lang="tr-TR" u="sng" dirty="0" smtClean="0"/>
              <a:t>Rölatif Özgül Kütle: </a:t>
            </a:r>
            <a:r>
              <a:rPr lang="tr-TR" dirty="0" smtClean="0"/>
              <a:t>Akışkanın özgül kütlesinin, +4 derecedeki suyun özgül kütlesine oranıdır. Boyutsuz bir değerdir. </a:t>
            </a:r>
          </a:p>
          <a:p>
            <a:pPr marL="0" indent="0">
              <a:buNone/>
            </a:pPr>
            <a:endParaRPr lang="tr-TR" dirty="0"/>
          </a:p>
          <a:p>
            <a:pPr marL="0" indent="0">
              <a:buNone/>
            </a:pPr>
            <a:endParaRPr lang="tr-TR" dirty="0"/>
          </a:p>
          <a:p>
            <a:pPr marL="0" indent="0">
              <a:buNone/>
            </a:pPr>
            <a:r>
              <a:rPr lang="tr-TR" dirty="0" smtClean="0"/>
              <a:t>Bu değerin 1 den büyük olması akışkanın sudan ağır, 1 den küçük olması ise sudan hafif olması demektir. Suyun yoğunluğu 1 kabul edilir. </a:t>
            </a:r>
          </a:p>
          <a:p>
            <a:pPr marL="0" indent="0">
              <a:buNone/>
            </a:pPr>
            <a:endParaRPr lang="tr-TR" dirty="0" smtClean="0"/>
          </a:p>
          <a:p>
            <a:pPr marL="0" indent="0">
              <a:buNone/>
            </a:pPr>
            <a:r>
              <a:rPr lang="tr-TR" altLang="tr-TR" dirty="0" smtClean="0"/>
              <a:t>Cıvanın 20 </a:t>
            </a:r>
            <a:r>
              <a:rPr lang="tr-TR" altLang="tr-TR" baseline="30000" dirty="0" err="1" smtClean="0"/>
              <a:t>o</a:t>
            </a:r>
            <a:r>
              <a:rPr lang="tr-TR" altLang="tr-TR" dirty="0" err="1" smtClean="0"/>
              <a:t>C</a:t>
            </a:r>
            <a:r>
              <a:rPr lang="tr-TR" altLang="tr-TR" dirty="0" smtClean="0"/>
              <a:t> deki rölatif özgül kütlesi (yoğunluğu)</a:t>
            </a:r>
          </a:p>
          <a:p>
            <a:pPr marL="0" indent="0">
              <a:buNone/>
            </a:pPr>
            <a:endParaRPr lang="tr-TR" dirty="0" smtClean="0"/>
          </a:p>
          <a:p>
            <a:pPr marL="0" indent="0">
              <a:buNone/>
            </a:pPr>
            <a:endParaRPr lang="tr-TR"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490" y="1643707"/>
            <a:ext cx="11303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7"/>
          <p:cNvGraphicFramePr>
            <a:graphicFrameLocks noChangeAspect="1"/>
          </p:cNvGraphicFramePr>
          <p:nvPr>
            <p:extLst>
              <p:ext uri="{D42A27DB-BD31-4B8C-83A1-F6EECF244321}">
                <p14:modId xmlns:p14="http://schemas.microsoft.com/office/powerpoint/2010/main" val="1970200361"/>
              </p:ext>
            </p:extLst>
          </p:nvPr>
        </p:nvGraphicFramePr>
        <p:xfrm>
          <a:off x="2875220" y="4493290"/>
          <a:ext cx="3109912" cy="1008063"/>
        </p:xfrm>
        <a:graphic>
          <a:graphicData uri="http://schemas.openxmlformats.org/presentationml/2006/ole">
            <mc:AlternateContent xmlns:mc="http://schemas.openxmlformats.org/markup-compatibility/2006">
              <mc:Choice xmlns:v="urn:schemas-microsoft-com:vml" Requires="v">
                <p:oleObj spid="_x0000_s1088" name="Equation" r:id="rId4" imgW="1371600" imgH="444500" progId="Equation.3">
                  <p:embed/>
                </p:oleObj>
              </mc:Choice>
              <mc:Fallback>
                <p:oleObj name="Equation" r:id="rId4" imgW="13716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5220" y="4493290"/>
                        <a:ext cx="3109912" cy="1008063"/>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ikdörtgen 1"/>
          <p:cNvSpPr/>
          <p:nvPr/>
        </p:nvSpPr>
        <p:spPr>
          <a:xfrm>
            <a:off x="790832" y="6005383"/>
            <a:ext cx="8995719" cy="523220"/>
          </a:xfrm>
          <a:prstGeom prst="rect">
            <a:avLst/>
          </a:prstGeom>
        </p:spPr>
        <p:txBody>
          <a:bodyPr wrap="square">
            <a:spAutoFit/>
          </a:bodyPr>
          <a:lstStyle/>
          <a:p>
            <a:r>
              <a:rPr lang="tr-TR" sz="2800" dirty="0"/>
              <a:t>Özgül Hacim: Akışkanın birim kütlesinin hacmidir</a:t>
            </a:r>
            <a:r>
              <a:rPr lang="tr-TR" dirty="0"/>
              <a:t>.</a:t>
            </a:r>
          </a:p>
        </p:txBody>
      </p:sp>
    </p:spTree>
    <p:extLst>
      <p:ext uri="{BB962C8B-B14F-4D97-AF65-F5344CB8AC3E}">
        <p14:creationId xmlns:p14="http://schemas.microsoft.com/office/powerpoint/2010/main" val="181995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91096"/>
            <a:ext cx="10488827" cy="5802612"/>
          </a:xfrm>
        </p:spPr>
        <p:txBody>
          <a:bodyPr>
            <a:normAutofit/>
          </a:bodyPr>
          <a:lstStyle/>
          <a:p>
            <a:endParaRPr lang="tr-TR" dirty="0" smtClean="0"/>
          </a:p>
          <a:p>
            <a:r>
              <a:rPr lang="tr-TR" b="1" dirty="0" smtClean="0"/>
              <a:t>Sürekli Ortam: </a:t>
            </a:r>
          </a:p>
          <a:p>
            <a:pPr marL="0" indent="0">
              <a:buNone/>
            </a:pPr>
            <a:r>
              <a:rPr lang="tr-TR" u="sng" dirty="0" smtClean="0"/>
              <a:t>Akışkan hacmi içerisinde çok sayıda molekülden meydana gelmiştir. Bu moleküllerin aynen gazlarda olduğu gibi farklı hızlarda hareketi söz konusudur. Bu nedenle eğer akışkan molekül </a:t>
            </a:r>
            <a:r>
              <a:rPr lang="tr-TR" u="sng" dirty="0" err="1" smtClean="0"/>
              <a:t>molekül</a:t>
            </a:r>
            <a:r>
              <a:rPr lang="tr-TR" u="sng" dirty="0" smtClean="0"/>
              <a:t> analiz edilirse çok güçlüklerle karşılaşılır. Bu güçlüklerin üstesinden gelmek için akışkanın sürekli bir ortam olduğu kabul edilir. </a:t>
            </a:r>
          </a:p>
          <a:p>
            <a:pPr marL="0" indent="0">
              <a:buNone/>
            </a:pPr>
            <a:r>
              <a:rPr lang="tr-TR" dirty="0" smtClean="0"/>
              <a:t> </a:t>
            </a:r>
          </a:p>
          <a:p>
            <a:pPr marL="0" indent="0">
              <a:buNone/>
            </a:pPr>
            <a:r>
              <a:rPr lang="tr-TR" dirty="0" smtClean="0"/>
              <a:t>Yani farklı hızlarla uğraşmak yerine akışkan parçacığı için tek bir hız tanımlanır bu o akışkan parçacığındaki moleküllerin ortalama hızıdır. </a:t>
            </a:r>
            <a:r>
              <a:rPr lang="tr-TR" u="sng" dirty="0" smtClean="0"/>
              <a:t>Yani sürekli ortamda bu parametreler akışkanın her yerinde aynı kabul edilir. </a:t>
            </a:r>
            <a:endParaRPr lang="tr-TR" u="sng" dirty="0"/>
          </a:p>
        </p:txBody>
      </p:sp>
    </p:spTree>
    <p:extLst>
      <p:ext uri="{BB962C8B-B14F-4D97-AF65-F5344CB8AC3E}">
        <p14:creationId xmlns:p14="http://schemas.microsoft.com/office/powerpoint/2010/main" val="166971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890" y="1219200"/>
            <a:ext cx="10360910" cy="416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10367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1076</Words>
  <Application>Microsoft Office PowerPoint</Application>
  <PresentationFormat>Geniş ekran</PresentationFormat>
  <Paragraphs>106</Paragraphs>
  <Slides>23</Slides>
  <Notes>0</Notes>
  <HiddenSlides>0</HiddenSlides>
  <MMClips>0</MMClips>
  <ScaleCrop>false</ScaleCrop>
  <HeadingPairs>
    <vt:vector size="8" baseType="variant">
      <vt:variant>
        <vt:lpstr>Kullanılan Yazı Tipleri</vt:lpstr>
      </vt:variant>
      <vt:variant>
        <vt:i4>3</vt:i4>
      </vt:variant>
      <vt:variant>
        <vt:lpstr>Tema</vt:lpstr>
      </vt:variant>
      <vt:variant>
        <vt:i4>1</vt:i4>
      </vt:variant>
      <vt:variant>
        <vt:lpstr>Eklenmiş OLE Hizmet Programları</vt:lpstr>
      </vt:variant>
      <vt:variant>
        <vt:i4>1</vt:i4>
      </vt:variant>
      <vt:variant>
        <vt:lpstr>Slayt Başlıkları</vt:lpstr>
      </vt:variant>
      <vt:variant>
        <vt:i4>23</vt:i4>
      </vt:variant>
    </vt:vector>
  </HeadingPairs>
  <TitlesOfParts>
    <vt:vector size="28" baseType="lpstr">
      <vt:lpstr>Arial</vt:lpstr>
      <vt:lpstr>Calibri</vt:lpstr>
      <vt:lpstr>Calibri Light</vt:lpstr>
      <vt:lpstr>Office Teması</vt:lpstr>
      <vt:lpstr>Equation</vt:lpstr>
      <vt:lpstr>Akışkanlar Mekaniği</vt:lpstr>
      <vt:lpstr>PowerPoint Sunusu</vt:lpstr>
      <vt:lpstr>Temel Birim Sistemleri</vt:lpstr>
      <vt:lpstr>PowerPoint Sunusu</vt:lpstr>
      <vt:lpstr>PowerPoint Sunusu</vt:lpstr>
      <vt:lpstr>Özgül kütle ve Özgül ağırlık</vt:lpstr>
      <vt:lpstr>PowerPoint Sunusu</vt:lpstr>
      <vt:lpstr>PowerPoint Sunusu</vt:lpstr>
      <vt:lpstr>PowerPoint Sunusu</vt:lpstr>
      <vt:lpstr>PowerPoint Sunusu</vt:lpstr>
      <vt:lpstr>PowerPoint Sunusu</vt:lpstr>
      <vt:lpstr>PowerPoint Sunusu</vt:lpstr>
      <vt:lpstr>VİSKOZİTE</vt:lpstr>
      <vt:lpstr> Viskozitenin bulunması:</vt:lpstr>
      <vt:lpstr>PowerPoint Sunusu</vt:lpstr>
      <vt:lpstr>Viskozitenin sıcaklıkla değişimi:</vt:lpstr>
      <vt:lpstr>Kayma gerilmesinin açısal deformasyon hızı ile değişimi </vt:lpstr>
      <vt:lpstr>Akışkanların sınıflandırılması</vt:lpstr>
      <vt:lpstr>Kapilarite (Kılcallık)</vt:lpstr>
      <vt:lpstr>Buhar Basıncı</vt:lpstr>
      <vt:lpstr>PowerPoint Sunusu</vt:lpstr>
      <vt:lpstr>Kavitasyon</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Akışkanlar Mekaniği</dc:title>
  <dc:creator>Turgay</dc:creator>
  <cp:lastModifiedBy>Hakem</cp:lastModifiedBy>
  <cp:revision>75</cp:revision>
  <dcterms:created xsi:type="dcterms:W3CDTF">2017-07-20T10:05:29Z</dcterms:created>
  <dcterms:modified xsi:type="dcterms:W3CDTF">2023-02-28T11:49:16Z</dcterms:modified>
</cp:coreProperties>
</file>